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9" r:id="rId3"/>
    <p:sldId id="257" r:id="rId4"/>
    <p:sldId id="278" r:id="rId5"/>
    <p:sldId id="276" r:id="rId6"/>
    <p:sldId id="260" r:id="rId7"/>
    <p:sldId id="261" r:id="rId8"/>
    <p:sldId id="272" r:id="rId9"/>
    <p:sldId id="279" r:id="rId10"/>
    <p:sldId id="263" r:id="rId11"/>
    <p:sldId id="28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B23"/>
    <a:srgbClr val="B88B7A"/>
    <a:srgbClr val="71626F"/>
    <a:srgbClr val="FFFCF8"/>
    <a:srgbClr val="D9774D"/>
    <a:srgbClr val="FEFDF7"/>
    <a:srgbClr val="F28EEF"/>
    <a:srgbClr val="F5F602"/>
    <a:srgbClr val="72A59F"/>
    <a:srgbClr val="E9B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 autoAdjust="0"/>
    <p:restoredTop sz="86466"/>
  </p:normalViewPr>
  <p:slideViewPr>
    <p:cSldViewPr snapToGrid="0">
      <p:cViewPr varScale="1">
        <p:scale>
          <a:sx n="114" d="100"/>
          <a:sy n="114" d="100"/>
        </p:scale>
        <p:origin x="192" y="928"/>
      </p:cViewPr>
      <p:guideLst/>
    </p:cSldViewPr>
  </p:slideViewPr>
  <p:outlineViewPr>
    <p:cViewPr>
      <p:scale>
        <a:sx n="33" d="100"/>
        <a:sy n="33" d="100"/>
      </p:scale>
      <p:origin x="0" y="-17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4713E-05CD-4C86-ACC6-64D318852E2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C06E00-55AF-46C1-B8EA-08274DB6E1F6}">
      <dgm:prSet/>
      <dgm:spPr/>
      <dgm:t>
        <a:bodyPr/>
        <a:lstStyle/>
        <a:p>
          <a:endParaRPr lang="en-US" dirty="0"/>
        </a:p>
      </dgm:t>
    </dgm:pt>
    <dgm:pt modelId="{FC1F84EE-2A0C-4D41-893C-6D971E2AA9A7}" type="parTrans" cxnId="{C7CD5E43-E91D-4200-813A-4996EABA8ECA}">
      <dgm:prSet/>
      <dgm:spPr/>
      <dgm:t>
        <a:bodyPr/>
        <a:lstStyle/>
        <a:p>
          <a:endParaRPr lang="en-US"/>
        </a:p>
      </dgm:t>
    </dgm:pt>
    <dgm:pt modelId="{526B6AA6-7E57-4CB8-BE73-7CD1697E53D2}" type="sibTrans" cxnId="{C7CD5E43-E91D-4200-813A-4996EABA8ECA}">
      <dgm:prSet/>
      <dgm:spPr/>
      <dgm:t>
        <a:bodyPr/>
        <a:lstStyle/>
        <a:p>
          <a:endParaRPr lang="en-US"/>
        </a:p>
      </dgm:t>
    </dgm:pt>
    <dgm:pt modelId="{8F605115-2E76-4130-B8D3-068B6F039FA8}">
      <dgm:prSet/>
      <dgm:spPr/>
      <dgm:t>
        <a:bodyPr/>
        <a:lstStyle/>
        <a:p>
          <a:endParaRPr lang="en-US" dirty="0"/>
        </a:p>
      </dgm:t>
    </dgm:pt>
    <dgm:pt modelId="{279E7A57-D6D5-4472-96CD-8B7ED8BF8016}" type="parTrans" cxnId="{E15715D7-4D37-4B3E-A024-773CDD5F739B}">
      <dgm:prSet/>
      <dgm:spPr/>
      <dgm:t>
        <a:bodyPr/>
        <a:lstStyle/>
        <a:p>
          <a:endParaRPr lang="en-US"/>
        </a:p>
      </dgm:t>
    </dgm:pt>
    <dgm:pt modelId="{CE492C6C-B2B8-491E-8CC4-C897AF79259A}" type="sibTrans" cxnId="{E15715D7-4D37-4B3E-A024-773CDD5F739B}">
      <dgm:prSet/>
      <dgm:spPr/>
      <dgm:t>
        <a:bodyPr/>
        <a:lstStyle/>
        <a:p>
          <a:endParaRPr lang="en-US"/>
        </a:p>
      </dgm:t>
    </dgm:pt>
    <dgm:pt modelId="{88A0E4B3-EC03-4743-B369-681E09D19F32}">
      <dgm:prSet/>
      <dgm:spPr/>
      <dgm:t>
        <a:bodyPr/>
        <a:lstStyle/>
        <a:p>
          <a:endParaRPr lang="en-US" dirty="0"/>
        </a:p>
      </dgm:t>
    </dgm:pt>
    <dgm:pt modelId="{77F40012-83C0-420A-A67A-9C4F35DE3BFB}" type="parTrans" cxnId="{08410784-CCDE-4434-AE77-05053C2F9019}">
      <dgm:prSet/>
      <dgm:spPr/>
      <dgm:t>
        <a:bodyPr/>
        <a:lstStyle/>
        <a:p>
          <a:endParaRPr lang="en-US"/>
        </a:p>
      </dgm:t>
    </dgm:pt>
    <dgm:pt modelId="{967289C9-67E3-4ADA-B822-244E18209350}" type="sibTrans" cxnId="{08410784-CCDE-4434-AE77-05053C2F9019}">
      <dgm:prSet/>
      <dgm:spPr/>
      <dgm:t>
        <a:bodyPr/>
        <a:lstStyle/>
        <a:p>
          <a:endParaRPr lang="en-US"/>
        </a:p>
      </dgm:t>
    </dgm:pt>
    <dgm:pt modelId="{19DB3BAD-41A0-426A-8710-7EC6A16B3371}">
      <dgm:prSet/>
      <dgm:spPr/>
      <dgm:t>
        <a:bodyPr/>
        <a:lstStyle/>
        <a:p>
          <a:endParaRPr lang="en-US" dirty="0"/>
        </a:p>
      </dgm:t>
    </dgm:pt>
    <dgm:pt modelId="{D324E564-578C-4166-B53D-C8632387AEA7}" type="parTrans" cxnId="{F747AA45-4D31-4C11-8696-464338FCE5B1}">
      <dgm:prSet/>
      <dgm:spPr/>
      <dgm:t>
        <a:bodyPr/>
        <a:lstStyle/>
        <a:p>
          <a:endParaRPr lang="en-US"/>
        </a:p>
      </dgm:t>
    </dgm:pt>
    <dgm:pt modelId="{23D94DE1-4E4F-461C-859F-BE8DF9A96998}" type="sibTrans" cxnId="{F747AA45-4D31-4C11-8696-464338FCE5B1}">
      <dgm:prSet/>
      <dgm:spPr/>
      <dgm:t>
        <a:bodyPr/>
        <a:lstStyle/>
        <a:p>
          <a:endParaRPr lang="en-US"/>
        </a:p>
      </dgm:t>
    </dgm:pt>
    <dgm:pt modelId="{F78266AD-75DC-4756-ADE4-40FA3B483076}" type="pres">
      <dgm:prSet presAssocID="{FDA4713E-05CD-4C86-ACC6-64D318852E20}" presName="Name0" presStyleCnt="0">
        <dgm:presLayoutVars>
          <dgm:dir/>
          <dgm:animLvl val="lvl"/>
          <dgm:resizeHandles val="exact"/>
        </dgm:presLayoutVars>
      </dgm:prSet>
      <dgm:spPr/>
    </dgm:pt>
    <dgm:pt modelId="{1676572A-39F4-4672-8164-7DD2B127813F}" type="pres">
      <dgm:prSet presAssocID="{0CC06E00-55AF-46C1-B8EA-08274DB6E1F6}" presName="linNode" presStyleCnt="0"/>
      <dgm:spPr/>
    </dgm:pt>
    <dgm:pt modelId="{0EE15B49-0E81-4A32-B689-959D10BFF3AA}" type="pres">
      <dgm:prSet presAssocID="{0CC06E00-55AF-46C1-B8EA-08274DB6E1F6}" presName="parentText" presStyleLbl="node1" presStyleIdx="0" presStyleCnt="2" custScaleX="593383" custScaleY="106886" custLinFactNeighborX="729" custLinFactNeighborY="-23113">
        <dgm:presLayoutVars>
          <dgm:chMax val="1"/>
          <dgm:bulletEnabled val="1"/>
        </dgm:presLayoutVars>
      </dgm:prSet>
      <dgm:spPr/>
    </dgm:pt>
    <dgm:pt modelId="{8F2C3D40-3D05-4067-B60D-BD3B312BB62D}" type="pres">
      <dgm:prSet presAssocID="{0CC06E00-55AF-46C1-B8EA-08274DB6E1F6}" presName="descendantText" presStyleLbl="alignAccFollowNode1" presStyleIdx="0" presStyleCnt="2" custScaleX="601894" custLinFactNeighborX="131" custLinFactNeighborY="4451">
        <dgm:presLayoutVars>
          <dgm:bulletEnabled val="1"/>
        </dgm:presLayoutVars>
      </dgm:prSet>
      <dgm:spPr/>
    </dgm:pt>
    <dgm:pt modelId="{30E26F4B-C674-4F5C-808D-1C2D26FF0E06}" type="pres">
      <dgm:prSet presAssocID="{526B6AA6-7E57-4CB8-BE73-7CD1697E53D2}" presName="sp" presStyleCnt="0"/>
      <dgm:spPr/>
    </dgm:pt>
    <dgm:pt modelId="{AB2006EA-582C-4F95-BF92-033B8DA23CBB}" type="pres">
      <dgm:prSet presAssocID="{88A0E4B3-EC03-4743-B369-681E09D19F32}" presName="linNode" presStyleCnt="0"/>
      <dgm:spPr/>
    </dgm:pt>
    <dgm:pt modelId="{1DEDC50A-7A28-45A2-98B3-2D86FF8A9B1D}" type="pres">
      <dgm:prSet presAssocID="{88A0E4B3-EC03-4743-B369-681E09D19F32}" presName="parentText" presStyleLbl="node1" presStyleIdx="1" presStyleCnt="2" custScaleY="105715">
        <dgm:presLayoutVars>
          <dgm:chMax val="1"/>
          <dgm:bulletEnabled val="1"/>
        </dgm:presLayoutVars>
      </dgm:prSet>
      <dgm:spPr/>
    </dgm:pt>
    <dgm:pt modelId="{9D7921AB-771B-4D43-A210-5B50DF6B7788}" type="pres">
      <dgm:prSet presAssocID="{88A0E4B3-EC03-4743-B369-681E09D19F3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E009533-2865-45B5-B18E-555BF3C15F60}" type="presOf" srcId="{8F605115-2E76-4130-B8D3-068B6F039FA8}" destId="{8F2C3D40-3D05-4067-B60D-BD3B312BB62D}" srcOrd="0" destOrd="0" presId="urn:microsoft.com/office/officeart/2005/8/layout/vList5"/>
    <dgm:cxn modelId="{C7CD5E43-E91D-4200-813A-4996EABA8ECA}" srcId="{FDA4713E-05CD-4C86-ACC6-64D318852E20}" destId="{0CC06E00-55AF-46C1-B8EA-08274DB6E1F6}" srcOrd="0" destOrd="0" parTransId="{FC1F84EE-2A0C-4D41-893C-6D971E2AA9A7}" sibTransId="{526B6AA6-7E57-4CB8-BE73-7CD1697E53D2}"/>
    <dgm:cxn modelId="{F747AA45-4D31-4C11-8696-464338FCE5B1}" srcId="{88A0E4B3-EC03-4743-B369-681E09D19F32}" destId="{19DB3BAD-41A0-426A-8710-7EC6A16B3371}" srcOrd="0" destOrd="0" parTransId="{D324E564-578C-4166-B53D-C8632387AEA7}" sibTransId="{23D94DE1-4E4F-461C-859F-BE8DF9A96998}"/>
    <dgm:cxn modelId="{F6567F46-5266-4D54-B526-E8B5CC0D396A}" type="presOf" srcId="{0CC06E00-55AF-46C1-B8EA-08274DB6E1F6}" destId="{0EE15B49-0E81-4A32-B689-959D10BFF3AA}" srcOrd="0" destOrd="0" presId="urn:microsoft.com/office/officeart/2005/8/layout/vList5"/>
    <dgm:cxn modelId="{862A3F50-10C3-43AB-B509-8ED51A5B5819}" type="presOf" srcId="{19DB3BAD-41A0-426A-8710-7EC6A16B3371}" destId="{9D7921AB-771B-4D43-A210-5B50DF6B7788}" srcOrd="0" destOrd="0" presId="urn:microsoft.com/office/officeart/2005/8/layout/vList5"/>
    <dgm:cxn modelId="{08410784-CCDE-4434-AE77-05053C2F9019}" srcId="{FDA4713E-05CD-4C86-ACC6-64D318852E20}" destId="{88A0E4B3-EC03-4743-B369-681E09D19F32}" srcOrd="1" destOrd="0" parTransId="{77F40012-83C0-420A-A67A-9C4F35DE3BFB}" sibTransId="{967289C9-67E3-4ADA-B822-244E18209350}"/>
    <dgm:cxn modelId="{15A85BB7-A0E3-4B92-8611-4AC0B35D970A}" type="presOf" srcId="{88A0E4B3-EC03-4743-B369-681E09D19F32}" destId="{1DEDC50A-7A28-45A2-98B3-2D86FF8A9B1D}" srcOrd="0" destOrd="0" presId="urn:microsoft.com/office/officeart/2005/8/layout/vList5"/>
    <dgm:cxn modelId="{DC2ABACA-7E0B-4D6D-AE12-3BC7A96D59E6}" type="presOf" srcId="{FDA4713E-05CD-4C86-ACC6-64D318852E20}" destId="{F78266AD-75DC-4756-ADE4-40FA3B483076}" srcOrd="0" destOrd="0" presId="urn:microsoft.com/office/officeart/2005/8/layout/vList5"/>
    <dgm:cxn modelId="{E15715D7-4D37-4B3E-A024-773CDD5F739B}" srcId="{0CC06E00-55AF-46C1-B8EA-08274DB6E1F6}" destId="{8F605115-2E76-4130-B8D3-068B6F039FA8}" srcOrd="0" destOrd="0" parTransId="{279E7A57-D6D5-4472-96CD-8B7ED8BF8016}" sibTransId="{CE492C6C-B2B8-491E-8CC4-C897AF79259A}"/>
    <dgm:cxn modelId="{4412AD2E-6352-4689-B1F0-0D915B31C07A}" type="presParOf" srcId="{F78266AD-75DC-4756-ADE4-40FA3B483076}" destId="{1676572A-39F4-4672-8164-7DD2B127813F}" srcOrd="0" destOrd="0" presId="urn:microsoft.com/office/officeart/2005/8/layout/vList5"/>
    <dgm:cxn modelId="{41C349BF-A238-4DF4-943D-B5B5662290DB}" type="presParOf" srcId="{1676572A-39F4-4672-8164-7DD2B127813F}" destId="{0EE15B49-0E81-4A32-B689-959D10BFF3AA}" srcOrd="0" destOrd="0" presId="urn:microsoft.com/office/officeart/2005/8/layout/vList5"/>
    <dgm:cxn modelId="{B6941993-1EAF-4112-B38B-9D031C882F08}" type="presParOf" srcId="{1676572A-39F4-4672-8164-7DD2B127813F}" destId="{8F2C3D40-3D05-4067-B60D-BD3B312BB62D}" srcOrd="1" destOrd="0" presId="urn:microsoft.com/office/officeart/2005/8/layout/vList5"/>
    <dgm:cxn modelId="{34AC1751-E6CA-4FF8-9998-424CBE821790}" type="presParOf" srcId="{F78266AD-75DC-4756-ADE4-40FA3B483076}" destId="{30E26F4B-C674-4F5C-808D-1C2D26FF0E06}" srcOrd="1" destOrd="0" presId="urn:microsoft.com/office/officeart/2005/8/layout/vList5"/>
    <dgm:cxn modelId="{FE2E8E48-7749-4179-9FF0-9BF5CD1CD74E}" type="presParOf" srcId="{F78266AD-75DC-4756-ADE4-40FA3B483076}" destId="{AB2006EA-582C-4F95-BF92-033B8DA23CBB}" srcOrd="2" destOrd="0" presId="urn:microsoft.com/office/officeart/2005/8/layout/vList5"/>
    <dgm:cxn modelId="{3E0464AC-1138-4CCE-8D21-41095BDC3365}" type="presParOf" srcId="{AB2006EA-582C-4F95-BF92-033B8DA23CBB}" destId="{1DEDC50A-7A28-45A2-98B3-2D86FF8A9B1D}" srcOrd="0" destOrd="0" presId="urn:microsoft.com/office/officeart/2005/8/layout/vList5"/>
    <dgm:cxn modelId="{D0F5850E-3D0D-460F-9BA2-E2F3C44F8D98}" type="presParOf" srcId="{AB2006EA-582C-4F95-BF92-033B8DA23CBB}" destId="{9D7921AB-771B-4D43-A210-5B50DF6B77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5F897-6FBF-4C15-8A94-6A11CC3DB44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4C0D7A-D7ED-4C1B-B4D1-2666AEBBCAA9}">
      <dgm:prSet custT="1"/>
      <dgm:spPr/>
      <dgm:t>
        <a:bodyPr/>
        <a:lstStyle/>
        <a:p>
          <a:r>
            <a:rPr lang="th-TH" sz="2400" b="1" u="none" dirty="0">
              <a:solidFill>
                <a:schemeClr val="tx1"/>
              </a:solidFill>
            </a:rPr>
            <a:t>อะไรคือ</a:t>
          </a:r>
          <a:r>
            <a:rPr lang="th-TH" sz="2400" b="1" u="none" dirty="0" err="1">
              <a:solidFill>
                <a:schemeClr val="tx1"/>
              </a:solidFill>
            </a:rPr>
            <a:t>การทำ</a:t>
          </a:r>
          <a:r>
            <a:rPr lang="th-TH" sz="2400" b="1" u="none" dirty="0">
              <a:solidFill>
                <a:schemeClr val="tx1"/>
              </a:solidFill>
            </a:rPr>
            <a:t>ร้ายทางเพศ? </a:t>
          </a:r>
          <a:endParaRPr lang="en-US" sz="2400" b="1" u="none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Vertical diagram with arrows moving downwards in each section."/>
        </a:ext>
      </dgm:extLst>
    </dgm:pt>
    <dgm:pt modelId="{DA6BF70F-F27A-4A3F-ACD1-B79A4413BD79}" type="parTrans" cxnId="{483D0834-F197-48E7-A052-DD4A26BA8436}">
      <dgm:prSet/>
      <dgm:spPr/>
      <dgm:t>
        <a:bodyPr/>
        <a:lstStyle/>
        <a:p>
          <a:endParaRPr lang="en-US"/>
        </a:p>
      </dgm:t>
    </dgm:pt>
    <dgm:pt modelId="{390CA875-1B8D-498C-915F-53C329D26CCE}" type="sibTrans" cxnId="{483D0834-F197-48E7-A052-DD4A26BA8436}">
      <dgm:prSet/>
      <dgm:spPr/>
      <dgm:t>
        <a:bodyPr/>
        <a:lstStyle/>
        <a:p>
          <a:endParaRPr lang="en-US"/>
        </a:p>
      </dgm:t>
    </dgm:pt>
    <dgm:pt modelId="{6E9C41A2-7C48-4F4E-BDBB-97AD4FC879E5}">
      <dgm:prSet custT="1"/>
      <dgm:spPr>
        <a:solidFill>
          <a:srgbClr val="D9774D"/>
        </a:solidFill>
      </dgm:spPr>
      <dgm:t>
        <a:bodyPr/>
        <a:lstStyle/>
        <a:p>
          <a:r>
            <a:rPr lang="th-TH" sz="2400" b="1" dirty="0"/>
            <a:t>ผู้ทำความผิดเป็นใครได้บ้าง</a:t>
          </a:r>
          <a:endParaRPr lang="en-US" sz="2400" b="1" dirty="0"/>
        </a:p>
      </dgm:t>
    </dgm:pt>
    <dgm:pt modelId="{34BC4D1D-3880-406E-85E1-127E7C48EB6C}" type="parTrans" cxnId="{3FACFC76-D8DB-420B-B291-744830C208A4}">
      <dgm:prSet/>
      <dgm:spPr/>
      <dgm:t>
        <a:bodyPr/>
        <a:lstStyle/>
        <a:p>
          <a:endParaRPr lang="en-US"/>
        </a:p>
      </dgm:t>
    </dgm:pt>
    <dgm:pt modelId="{A4068C2D-747F-4526-98F4-45AB0B77B862}" type="sibTrans" cxnId="{3FACFC76-D8DB-420B-B291-744830C208A4}">
      <dgm:prSet/>
      <dgm:spPr/>
      <dgm:t>
        <a:bodyPr/>
        <a:lstStyle/>
        <a:p>
          <a:endParaRPr lang="en-US"/>
        </a:p>
      </dgm:t>
    </dgm:pt>
    <dgm:pt modelId="{DD9150D2-3906-4EBD-A90F-0FAF9CC04008}">
      <dgm:prSet custT="1"/>
      <dgm:spPr/>
      <dgm:t>
        <a:bodyPr/>
        <a:lstStyle/>
        <a:p>
          <a:r>
            <a:rPr lang="th-TH" sz="2400" b="0" i="0" u="none" dirty="0"/>
            <a:t>สมาชิกในครอบครัว เพื่อน เพื่อนบ้าน ครู โค้ช นักบวชหรือพระ แพทย์ เพื่อนร่วมชั้น คนที่คุณเพิ่งพบ เพื่อนของเพื่อน ผู้กระทำผิดอาจเป็นหญิงหรือชาย</a:t>
          </a:r>
          <a:endParaRPr lang="en-US" sz="2400" dirty="0"/>
        </a:p>
      </dgm:t>
    </dgm:pt>
    <dgm:pt modelId="{B36FE18C-D20A-48F1-90DD-B2B93D102E2E}" type="parTrans" cxnId="{63F2B95E-04C6-4D89-9992-7A065B1ADD5F}">
      <dgm:prSet/>
      <dgm:spPr/>
      <dgm:t>
        <a:bodyPr/>
        <a:lstStyle/>
        <a:p>
          <a:endParaRPr lang="en-US"/>
        </a:p>
      </dgm:t>
    </dgm:pt>
    <dgm:pt modelId="{1E5BA2F8-AAAC-4B85-9086-6A5D20B1D495}" type="sibTrans" cxnId="{63F2B95E-04C6-4D89-9992-7A065B1ADD5F}">
      <dgm:prSet/>
      <dgm:spPr/>
      <dgm:t>
        <a:bodyPr/>
        <a:lstStyle/>
        <a:p>
          <a:endParaRPr lang="en-US"/>
        </a:p>
      </dgm:t>
    </dgm:pt>
    <dgm:pt modelId="{B0BE24BE-56B3-4F33-8930-DD41BCCE8A83}">
      <dgm:prSet/>
      <dgm:spPr/>
      <dgm:t>
        <a:bodyPr/>
        <a:lstStyle/>
        <a:p>
          <a:r>
            <a:rPr lang="th-TH" b="1" dirty="0"/>
            <a:t>มันไม่ใช่ความผิดของคุณ </a:t>
          </a:r>
          <a:endParaRPr lang="en-US" b="1" dirty="0"/>
        </a:p>
      </dgm:t>
    </dgm:pt>
    <dgm:pt modelId="{2B98E04D-139B-43D3-BCF1-7B60332E27D3}" type="parTrans" cxnId="{B6C5FE56-377A-481F-B706-715437D7F966}">
      <dgm:prSet/>
      <dgm:spPr/>
      <dgm:t>
        <a:bodyPr/>
        <a:lstStyle/>
        <a:p>
          <a:endParaRPr lang="en-US"/>
        </a:p>
      </dgm:t>
    </dgm:pt>
    <dgm:pt modelId="{7D226800-4F4D-465B-9BEC-F7DD209DE52E}" type="sibTrans" cxnId="{B6C5FE56-377A-481F-B706-715437D7F966}">
      <dgm:prSet/>
      <dgm:spPr/>
      <dgm:t>
        <a:bodyPr/>
        <a:lstStyle/>
        <a:p>
          <a:endParaRPr lang="en-US"/>
        </a:p>
      </dgm:t>
    </dgm:pt>
    <dgm:pt modelId="{25A7AB82-86C4-4998-80F6-4B9CAB2A0D23}">
      <dgm:prSet custT="1"/>
      <dgm:spPr/>
      <dgm:t>
        <a:bodyPr/>
        <a:lstStyle/>
        <a:p>
          <a:r>
            <a:rPr lang="th-TH" sz="2400" b="0" i="0" u="none" dirty="0"/>
            <a:t>ไม่ว่าจะอย่างไรก็ตาม</a:t>
          </a:r>
          <a:endParaRPr lang="en-US" sz="2400" dirty="0"/>
        </a:p>
      </dgm:t>
    </dgm:pt>
    <dgm:pt modelId="{83FEA373-FDAC-4179-AC8E-346B349D4D26}" type="parTrans" cxnId="{AD5AE137-2270-40D2-904E-CB4B011CA310}">
      <dgm:prSet/>
      <dgm:spPr/>
      <dgm:t>
        <a:bodyPr/>
        <a:lstStyle/>
        <a:p>
          <a:endParaRPr lang="en-US"/>
        </a:p>
      </dgm:t>
    </dgm:pt>
    <dgm:pt modelId="{A31E331E-8BDE-4B6C-8A40-02670A40C7C0}" type="sibTrans" cxnId="{AD5AE137-2270-40D2-904E-CB4B011CA310}">
      <dgm:prSet/>
      <dgm:spPr/>
      <dgm:t>
        <a:bodyPr/>
        <a:lstStyle/>
        <a:p>
          <a:endParaRPr lang="en-US"/>
        </a:p>
      </dgm:t>
    </dgm:pt>
    <dgm:pt modelId="{735390D1-5B39-4AF4-B8A8-EB1BF5045CFE}">
      <dgm:prSet custT="1"/>
      <dgm:spPr/>
      <dgm:t>
        <a:bodyPr/>
        <a:lstStyle/>
        <a:p>
          <a:r>
            <a:rPr lang="th-TH" sz="2400" b="0" i="0" u="none" dirty="0"/>
            <a:t>พฤติกรรมทางเพศที่ไม่พึงประสงค์ใด ๆ ที่ทำให้บุคคลรู้สึกอึดอัด ถูกคุกคาม หรือหวาดกลัว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75BFF77-991F-4B21-979E-F372D1FCBE5E}" type="parTrans" cxnId="{E044519A-0B6D-4F15-BA8E-4D00D0D9E047}">
      <dgm:prSet/>
      <dgm:spPr/>
      <dgm:t>
        <a:bodyPr/>
        <a:lstStyle/>
        <a:p>
          <a:endParaRPr lang="en-US"/>
        </a:p>
      </dgm:t>
    </dgm:pt>
    <dgm:pt modelId="{9B77DE56-6398-49C1-B459-C1CB4136BBA1}" type="sibTrans" cxnId="{E044519A-0B6D-4F15-BA8E-4D00D0D9E047}">
      <dgm:prSet/>
      <dgm:spPr/>
      <dgm:t>
        <a:bodyPr/>
        <a:lstStyle/>
        <a:p>
          <a:endParaRPr lang="en-US"/>
        </a:p>
      </dgm:t>
    </dgm:pt>
    <dgm:pt modelId="{E00E6CB1-BD14-42FE-8BC1-EEE128BAB5D6}" type="pres">
      <dgm:prSet presAssocID="{5A75F897-6FBF-4C15-8A94-6A11CC3DB448}" presName="Name0" presStyleCnt="0">
        <dgm:presLayoutVars>
          <dgm:dir/>
          <dgm:animLvl val="lvl"/>
          <dgm:resizeHandles val="exact"/>
        </dgm:presLayoutVars>
      </dgm:prSet>
      <dgm:spPr/>
    </dgm:pt>
    <dgm:pt modelId="{6929EED5-E20F-4CF2-BEB0-166A98A3E72A}" type="pres">
      <dgm:prSet presAssocID="{B0BE24BE-56B3-4F33-8930-DD41BCCE8A83}" presName="boxAndChildren" presStyleCnt="0"/>
      <dgm:spPr/>
    </dgm:pt>
    <dgm:pt modelId="{1A20AD86-130D-467A-9BEA-F02785EE76B4}" type="pres">
      <dgm:prSet presAssocID="{B0BE24BE-56B3-4F33-8930-DD41BCCE8A83}" presName="parentTextBox" presStyleLbl="alignNode1" presStyleIdx="0" presStyleCnt="3"/>
      <dgm:spPr/>
    </dgm:pt>
    <dgm:pt modelId="{2B2F0FDC-FEEC-4792-8C3B-45FBEA077EB5}" type="pres">
      <dgm:prSet presAssocID="{B0BE24BE-56B3-4F33-8930-DD41BCCE8A83}" presName="descendantBox" presStyleLbl="bgAccFollowNode1" presStyleIdx="0" presStyleCnt="3"/>
      <dgm:spPr/>
    </dgm:pt>
    <dgm:pt modelId="{84EC6E94-A64F-43C3-A67E-7A144E505C25}" type="pres">
      <dgm:prSet presAssocID="{A4068C2D-747F-4526-98F4-45AB0B77B862}" presName="sp" presStyleCnt="0"/>
      <dgm:spPr/>
    </dgm:pt>
    <dgm:pt modelId="{20873CD6-2A52-4FD5-8C86-AD921C632C9D}" type="pres">
      <dgm:prSet presAssocID="{6E9C41A2-7C48-4F4E-BDBB-97AD4FC879E5}" presName="arrowAndChildren" presStyleCnt="0"/>
      <dgm:spPr/>
    </dgm:pt>
    <dgm:pt modelId="{53450005-E339-4B34-83FC-6EBC3DDA40B8}" type="pres">
      <dgm:prSet presAssocID="{6E9C41A2-7C48-4F4E-BDBB-97AD4FC879E5}" presName="parentTextArrow" presStyleLbl="node1" presStyleIdx="0" presStyleCnt="0"/>
      <dgm:spPr/>
    </dgm:pt>
    <dgm:pt modelId="{AECE0225-DBC7-443C-9E86-1D40055CDE7A}" type="pres">
      <dgm:prSet presAssocID="{6E9C41A2-7C48-4F4E-BDBB-97AD4FC879E5}" presName="arrow" presStyleLbl="alignNode1" presStyleIdx="1" presStyleCnt="3"/>
      <dgm:spPr/>
    </dgm:pt>
    <dgm:pt modelId="{97ED8D95-BF90-42B2-8856-EE648F9ADF24}" type="pres">
      <dgm:prSet presAssocID="{6E9C41A2-7C48-4F4E-BDBB-97AD4FC879E5}" presName="descendantArrow" presStyleLbl="bgAccFollowNode1" presStyleIdx="1" presStyleCnt="3"/>
      <dgm:spPr/>
    </dgm:pt>
    <dgm:pt modelId="{AA31BFD1-5CC4-4291-A579-182F3FFADF7B}" type="pres">
      <dgm:prSet presAssocID="{390CA875-1B8D-498C-915F-53C329D26CCE}" presName="sp" presStyleCnt="0"/>
      <dgm:spPr/>
    </dgm:pt>
    <dgm:pt modelId="{8133A5C8-653F-49E8-8B28-7013E6BEBAF1}" type="pres">
      <dgm:prSet presAssocID="{CB4C0D7A-D7ED-4C1B-B4D1-2666AEBBCAA9}" presName="arrowAndChildren" presStyleCnt="0"/>
      <dgm:spPr/>
    </dgm:pt>
    <dgm:pt modelId="{4636026C-BD20-487D-B289-12A5B5C2D37D}" type="pres">
      <dgm:prSet presAssocID="{CB4C0D7A-D7ED-4C1B-B4D1-2666AEBBCAA9}" presName="parentTextArrow" presStyleLbl="node1" presStyleIdx="0" presStyleCnt="0"/>
      <dgm:spPr/>
    </dgm:pt>
    <dgm:pt modelId="{DC6A0443-11AF-46FE-AE11-AD5FD5ACBE2F}" type="pres">
      <dgm:prSet presAssocID="{CB4C0D7A-D7ED-4C1B-B4D1-2666AEBBCAA9}" presName="arrow" presStyleLbl="alignNode1" presStyleIdx="2" presStyleCnt="3" custLinFactNeighborX="-6935" custLinFactNeighborY="-1563"/>
      <dgm:spPr/>
    </dgm:pt>
    <dgm:pt modelId="{BD5F84DD-710A-4052-9F6A-F8B2D3DB5D74}" type="pres">
      <dgm:prSet presAssocID="{CB4C0D7A-D7ED-4C1B-B4D1-2666AEBBCAA9}" presName="descendantArrow" presStyleLbl="bgAccFollowNode1" presStyleIdx="2" presStyleCnt="3" custScaleY="103452" custLinFactNeighborY="-6830"/>
      <dgm:spPr/>
    </dgm:pt>
  </dgm:ptLst>
  <dgm:cxnLst>
    <dgm:cxn modelId="{34FFBB17-6DF5-4884-8FBB-E75850D45DD7}" type="presOf" srcId="{735390D1-5B39-4AF4-B8A8-EB1BF5045CFE}" destId="{BD5F84DD-710A-4052-9F6A-F8B2D3DB5D74}" srcOrd="0" destOrd="0" presId="urn:microsoft.com/office/officeart/2016/7/layout/VerticalDownArrowProcess"/>
    <dgm:cxn modelId="{5F36171F-8D5E-41EC-9022-BACF3DBEA2AB}" type="presOf" srcId="{6E9C41A2-7C48-4F4E-BDBB-97AD4FC879E5}" destId="{53450005-E339-4B34-83FC-6EBC3DDA40B8}" srcOrd="0" destOrd="0" presId="urn:microsoft.com/office/officeart/2016/7/layout/VerticalDownArrowProcess"/>
    <dgm:cxn modelId="{483D0834-F197-48E7-A052-DD4A26BA8436}" srcId="{5A75F897-6FBF-4C15-8A94-6A11CC3DB448}" destId="{CB4C0D7A-D7ED-4C1B-B4D1-2666AEBBCAA9}" srcOrd="0" destOrd="0" parTransId="{DA6BF70F-F27A-4A3F-ACD1-B79A4413BD79}" sibTransId="{390CA875-1B8D-498C-915F-53C329D26CCE}"/>
    <dgm:cxn modelId="{AD5AE137-2270-40D2-904E-CB4B011CA310}" srcId="{B0BE24BE-56B3-4F33-8930-DD41BCCE8A83}" destId="{25A7AB82-86C4-4998-80F6-4B9CAB2A0D23}" srcOrd="0" destOrd="0" parTransId="{83FEA373-FDAC-4179-AC8E-346B349D4D26}" sibTransId="{A31E331E-8BDE-4B6C-8A40-02670A40C7C0}"/>
    <dgm:cxn modelId="{B6C5FE56-377A-481F-B706-715437D7F966}" srcId="{5A75F897-6FBF-4C15-8A94-6A11CC3DB448}" destId="{B0BE24BE-56B3-4F33-8930-DD41BCCE8A83}" srcOrd="2" destOrd="0" parTransId="{2B98E04D-139B-43D3-BCF1-7B60332E27D3}" sibTransId="{7D226800-4F4D-465B-9BEC-F7DD209DE52E}"/>
    <dgm:cxn modelId="{87B86D5E-BBB1-4AFB-BD02-14D02864217C}" type="presOf" srcId="{6E9C41A2-7C48-4F4E-BDBB-97AD4FC879E5}" destId="{AECE0225-DBC7-443C-9E86-1D40055CDE7A}" srcOrd="1" destOrd="0" presId="urn:microsoft.com/office/officeart/2016/7/layout/VerticalDownArrowProcess"/>
    <dgm:cxn modelId="{63F2B95E-04C6-4D89-9992-7A065B1ADD5F}" srcId="{6E9C41A2-7C48-4F4E-BDBB-97AD4FC879E5}" destId="{DD9150D2-3906-4EBD-A90F-0FAF9CC04008}" srcOrd="0" destOrd="0" parTransId="{B36FE18C-D20A-48F1-90DD-B2B93D102E2E}" sibTransId="{1E5BA2F8-AAAC-4B85-9086-6A5D20B1D495}"/>
    <dgm:cxn modelId="{D5E5DC64-03C1-4D15-A8F0-D32F40F59416}" type="presOf" srcId="{CB4C0D7A-D7ED-4C1B-B4D1-2666AEBBCAA9}" destId="{4636026C-BD20-487D-B289-12A5B5C2D37D}" srcOrd="0" destOrd="0" presId="urn:microsoft.com/office/officeart/2016/7/layout/VerticalDownArrowProcess"/>
    <dgm:cxn modelId="{3FACFC76-D8DB-420B-B291-744830C208A4}" srcId="{5A75F897-6FBF-4C15-8A94-6A11CC3DB448}" destId="{6E9C41A2-7C48-4F4E-BDBB-97AD4FC879E5}" srcOrd="1" destOrd="0" parTransId="{34BC4D1D-3880-406E-85E1-127E7C48EB6C}" sibTransId="{A4068C2D-747F-4526-98F4-45AB0B77B862}"/>
    <dgm:cxn modelId="{85A92478-FB79-46EE-A743-4EE513885691}" type="presOf" srcId="{B0BE24BE-56B3-4F33-8930-DD41BCCE8A83}" destId="{1A20AD86-130D-467A-9BEA-F02785EE76B4}" srcOrd="0" destOrd="0" presId="urn:microsoft.com/office/officeart/2016/7/layout/VerticalDownArrowProcess"/>
    <dgm:cxn modelId="{DF541392-9BBC-4656-A6E7-7175DE9A198A}" type="presOf" srcId="{DD9150D2-3906-4EBD-A90F-0FAF9CC04008}" destId="{97ED8D95-BF90-42B2-8856-EE648F9ADF24}" srcOrd="0" destOrd="0" presId="urn:microsoft.com/office/officeart/2016/7/layout/VerticalDownArrowProcess"/>
    <dgm:cxn modelId="{E044519A-0B6D-4F15-BA8E-4D00D0D9E047}" srcId="{CB4C0D7A-D7ED-4C1B-B4D1-2666AEBBCAA9}" destId="{735390D1-5B39-4AF4-B8A8-EB1BF5045CFE}" srcOrd="0" destOrd="0" parTransId="{575BFF77-991F-4B21-979E-F372D1FCBE5E}" sibTransId="{9B77DE56-6398-49C1-B459-C1CB4136BBA1}"/>
    <dgm:cxn modelId="{1CE930B9-B7E9-4CFE-96A2-FEF5AF5E6891}" type="presOf" srcId="{CB4C0D7A-D7ED-4C1B-B4D1-2666AEBBCAA9}" destId="{DC6A0443-11AF-46FE-AE11-AD5FD5ACBE2F}" srcOrd="1" destOrd="0" presId="urn:microsoft.com/office/officeart/2016/7/layout/VerticalDownArrowProcess"/>
    <dgm:cxn modelId="{EE3E81DC-2D70-4387-8E0C-D5C948463B32}" type="presOf" srcId="{25A7AB82-86C4-4998-80F6-4B9CAB2A0D23}" destId="{2B2F0FDC-FEEC-4792-8C3B-45FBEA077EB5}" srcOrd="0" destOrd="0" presId="urn:microsoft.com/office/officeart/2016/7/layout/VerticalDownArrowProcess"/>
    <dgm:cxn modelId="{DBF2FBE1-A496-492F-98B8-B6240E8F67F1}" type="presOf" srcId="{5A75F897-6FBF-4C15-8A94-6A11CC3DB448}" destId="{E00E6CB1-BD14-42FE-8BC1-EEE128BAB5D6}" srcOrd="0" destOrd="0" presId="urn:microsoft.com/office/officeart/2016/7/layout/VerticalDownArrowProcess"/>
    <dgm:cxn modelId="{8E9804E1-4115-4FBE-9524-1F7CEDD9C4A7}" type="presParOf" srcId="{E00E6CB1-BD14-42FE-8BC1-EEE128BAB5D6}" destId="{6929EED5-E20F-4CF2-BEB0-166A98A3E72A}" srcOrd="0" destOrd="0" presId="urn:microsoft.com/office/officeart/2016/7/layout/VerticalDownArrowProcess"/>
    <dgm:cxn modelId="{6ED0CC7C-26FD-4139-A000-F2E3B9CD7B8C}" type="presParOf" srcId="{6929EED5-E20F-4CF2-BEB0-166A98A3E72A}" destId="{1A20AD86-130D-467A-9BEA-F02785EE76B4}" srcOrd="0" destOrd="0" presId="urn:microsoft.com/office/officeart/2016/7/layout/VerticalDownArrowProcess"/>
    <dgm:cxn modelId="{046C59BC-DFE1-42A5-A740-7B9C9584A2F6}" type="presParOf" srcId="{6929EED5-E20F-4CF2-BEB0-166A98A3E72A}" destId="{2B2F0FDC-FEEC-4792-8C3B-45FBEA077EB5}" srcOrd="1" destOrd="0" presId="urn:microsoft.com/office/officeart/2016/7/layout/VerticalDownArrowProcess"/>
    <dgm:cxn modelId="{9DDB5BAA-7F48-4D67-9452-DEE3DCA52843}" type="presParOf" srcId="{E00E6CB1-BD14-42FE-8BC1-EEE128BAB5D6}" destId="{84EC6E94-A64F-43C3-A67E-7A144E505C25}" srcOrd="1" destOrd="0" presId="urn:microsoft.com/office/officeart/2016/7/layout/VerticalDownArrowProcess"/>
    <dgm:cxn modelId="{27B0CB97-E84F-4AC4-840A-1F4A2AADFCEE}" type="presParOf" srcId="{E00E6CB1-BD14-42FE-8BC1-EEE128BAB5D6}" destId="{20873CD6-2A52-4FD5-8C86-AD921C632C9D}" srcOrd="2" destOrd="0" presId="urn:microsoft.com/office/officeart/2016/7/layout/VerticalDownArrowProcess"/>
    <dgm:cxn modelId="{8AB10ED4-D7CD-4B9C-83EE-966A38058999}" type="presParOf" srcId="{20873CD6-2A52-4FD5-8C86-AD921C632C9D}" destId="{53450005-E339-4B34-83FC-6EBC3DDA40B8}" srcOrd="0" destOrd="0" presId="urn:microsoft.com/office/officeart/2016/7/layout/VerticalDownArrowProcess"/>
    <dgm:cxn modelId="{A16C1DCB-FDC3-43DB-8F53-04C13B4DAC4F}" type="presParOf" srcId="{20873CD6-2A52-4FD5-8C86-AD921C632C9D}" destId="{AECE0225-DBC7-443C-9E86-1D40055CDE7A}" srcOrd="1" destOrd="0" presId="urn:microsoft.com/office/officeart/2016/7/layout/VerticalDownArrowProcess"/>
    <dgm:cxn modelId="{2874B9E1-7E6F-4B09-B94F-1324A75E0513}" type="presParOf" srcId="{20873CD6-2A52-4FD5-8C86-AD921C632C9D}" destId="{97ED8D95-BF90-42B2-8856-EE648F9ADF24}" srcOrd="2" destOrd="0" presId="urn:microsoft.com/office/officeart/2016/7/layout/VerticalDownArrowProcess"/>
    <dgm:cxn modelId="{B3817F50-5A71-4475-9ACF-F96E61EBF458}" type="presParOf" srcId="{E00E6CB1-BD14-42FE-8BC1-EEE128BAB5D6}" destId="{AA31BFD1-5CC4-4291-A579-182F3FFADF7B}" srcOrd="3" destOrd="0" presId="urn:microsoft.com/office/officeart/2016/7/layout/VerticalDownArrowProcess"/>
    <dgm:cxn modelId="{BA4AD1AB-01FD-447F-90DD-970794FF5178}" type="presParOf" srcId="{E00E6CB1-BD14-42FE-8BC1-EEE128BAB5D6}" destId="{8133A5C8-653F-49E8-8B28-7013E6BEBAF1}" srcOrd="4" destOrd="0" presId="urn:microsoft.com/office/officeart/2016/7/layout/VerticalDownArrowProcess"/>
    <dgm:cxn modelId="{7549F3C6-5936-4969-A7E8-43D436E201E0}" type="presParOf" srcId="{8133A5C8-653F-49E8-8B28-7013E6BEBAF1}" destId="{4636026C-BD20-487D-B289-12A5B5C2D37D}" srcOrd="0" destOrd="0" presId="urn:microsoft.com/office/officeart/2016/7/layout/VerticalDownArrowProcess"/>
    <dgm:cxn modelId="{315DB55E-7C9D-4EA9-B0FD-B5A2A26D4C4C}" type="presParOf" srcId="{8133A5C8-653F-49E8-8B28-7013E6BEBAF1}" destId="{DC6A0443-11AF-46FE-AE11-AD5FD5ACBE2F}" srcOrd="1" destOrd="0" presId="urn:microsoft.com/office/officeart/2016/7/layout/VerticalDownArrowProcess"/>
    <dgm:cxn modelId="{E56407A9-2F96-417E-836A-B1B34DF287B1}" type="presParOf" srcId="{8133A5C8-653F-49E8-8B28-7013E6BEBAF1}" destId="{BD5F84DD-710A-4052-9F6A-F8B2D3DB5D7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C3D40-3D05-4067-B60D-BD3B312BB62D}">
      <dsp:nvSpPr>
        <dsp:cNvPr id="0" name=""/>
        <dsp:cNvSpPr/>
      </dsp:nvSpPr>
      <dsp:spPr>
        <a:xfrm rot="5400000">
          <a:off x="4177875" y="-1006504"/>
          <a:ext cx="2048191" cy="49328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 rot="-5400000">
        <a:off x="2735523" y="535832"/>
        <a:ext cx="4832912" cy="1848223"/>
      </dsp:txXfrm>
    </dsp:sp>
    <dsp:sp modelId="{0EE15B49-0E81-4A32-B689-959D10BFF3AA}">
      <dsp:nvSpPr>
        <dsp:cNvPr id="0" name=""/>
        <dsp:cNvSpPr/>
      </dsp:nvSpPr>
      <dsp:spPr>
        <a:xfrm>
          <a:off x="5976" y="0"/>
          <a:ext cx="2735518" cy="27365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39513" y="133537"/>
        <a:ext cx="2468444" cy="2469463"/>
      </dsp:txXfrm>
    </dsp:sp>
    <dsp:sp modelId="{9D7921AB-771B-4D43-A210-5B50DF6B7788}">
      <dsp:nvSpPr>
        <dsp:cNvPr id="0" name=""/>
        <dsp:cNvSpPr/>
      </dsp:nvSpPr>
      <dsp:spPr>
        <a:xfrm rot="5400000">
          <a:off x="4185339" y="1766839"/>
          <a:ext cx="2048191" cy="490299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 rot="-5400000">
        <a:off x="2757937" y="3294225"/>
        <a:ext cx="4803011" cy="1848223"/>
      </dsp:txXfrm>
    </dsp:sp>
    <dsp:sp modelId="{1DEDC50A-7A28-45A2-98B3-2D86FF8A9B1D}">
      <dsp:nvSpPr>
        <dsp:cNvPr id="0" name=""/>
        <dsp:cNvSpPr/>
      </dsp:nvSpPr>
      <dsp:spPr>
        <a:xfrm>
          <a:off x="2" y="2865058"/>
          <a:ext cx="2757934" cy="27065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32125" y="2997181"/>
        <a:ext cx="2493688" cy="2442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0AD86-130D-467A-9BEA-F02785EE76B4}">
      <dsp:nvSpPr>
        <dsp:cNvPr id="0" name=""/>
        <dsp:cNvSpPr/>
      </dsp:nvSpPr>
      <dsp:spPr>
        <a:xfrm>
          <a:off x="0" y="2906978"/>
          <a:ext cx="2628900" cy="948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มันไม่ใช่ความผิดของคุณ </a:t>
          </a:r>
          <a:endParaRPr lang="en-US" sz="2400" b="1" kern="1200" dirty="0"/>
        </a:p>
      </dsp:txBody>
      <dsp:txXfrm>
        <a:off x="0" y="2906978"/>
        <a:ext cx="2628900" cy="948946"/>
      </dsp:txXfrm>
    </dsp:sp>
    <dsp:sp modelId="{2B2F0FDC-FEEC-4792-8C3B-45FBEA077EB5}">
      <dsp:nvSpPr>
        <dsp:cNvPr id="0" name=""/>
        <dsp:cNvSpPr/>
      </dsp:nvSpPr>
      <dsp:spPr>
        <a:xfrm>
          <a:off x="2628900" y="2906978"/>
          <a:ext cx="7886700" cy="9489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u="none" kern="1200" dirty="0"/>
            <a:t>ไม่ว่าจะอย่างไรก็ตาม</a:t>
          </a:r>
          <a:endParaRPr lang="en-US" sz="2400" kern="1200" dirty="0"/>
        </a:p>
      </dsp:txBody>
      <dsp:txXfrm>
        <a:off x="2628900" y="2906978"/>
        <a:ext cx="7886700" cy="948946"/>
      </dsp:txXfrm>
    </dsp:sp>
    <dsp:sp modelId="{AECE0225-DBC7-443C-9E86-1D40055CDE7A}">
      <dsp:nvSpPr>
        <dsp:cNvPr id="0" name=""/>
        <dsp:cNvSpPr/>
      </dsp:nvSpPr>
      <dsp:spPr>
        <a:xfrm rot="10800000">
          <a:off x="0" y="1461732"/>
          <a:ext cx="2628900" cy="14594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rgbClr val="D9774D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/>
            <a:t>ผู้ทำความผิดเป็นใครได้บ้าง</a:t>
          </a:r>
          <a:endParaRPr lang="en-US" sz="2400" b="1" kern="1200" dirty="0"/>
        </a:p>
      </dsp:txBody>
      <dsp:txXfrm rot="-10800000">
        <a:off x="0" y="1461732"/>
        <a:ext cx="2628900" cy="948662"/>
      </dsp:txXfrm>
    </dsp:sp>
    <dsp:sp modelId="{97ED8D95-BF90-42B2-8856-EE648F9ADF24}">
      <dsp:nvSpPr>
        <dsp:cNvPr id="0" name=""/>
        <dsp:cNvSpPr/>
      </dsp:nvSpPr>
      <dsp:spPr>
        <a:xfrm>
          <a:off x="2628900" y="1461732"/>
          <a:ext cx="7886700" cy="9486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u="none" kern="1200" dirty="0"/>
            <a:t>สมาชิกในครอบครัว เพื่อน เพื่อนบ้าน ครู โค้ช นักบวชหรือพระ แพทย์ เพื่อนร่วมชั้น คนที่คุณเพิ่งพบ เพื่อนของเพื่อน ผู้กระทำผิดอาจเป็นหญิงหรือชาย</a:t>
          </a:r>
          <a:endParaRPr lang="en-US" sz="2400" kern="1200" dirty="0"/>
        </a:p>
      </dsp:txBody>
      <dsp:txXfrm>
        <a:off x="2628900" y="1461732"/>
        <a:ext cx="7886700" cy="948662"/>
      </dsp:txXfrm>
    </dsp:sp>
    <dsp:sp modelId="{DC6A0443-11AF-46FE-AE11-AD5FD5ACBE2F}">
      <dsp:nvSpPr>
        <dsp:cNvPr id="0" name=""/>
        <dsp:cNvSpPr/>
      </dsp:nvSpPr>
      <dsp:spPr>
        <a:xfrm rot="10800000">
          <a:off x="0" y="0"/>
          <a:ext cx="2628900" cy="14594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70688" rIns="186967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</a:rPr>
            <a:t>อะไรคือ</a:t>
          </a:r>
          <a:r>
            <a:rPr lang="th-TH" sz="2400" b="1" u="none" kern="1200" dirty="0" err="1">
              <a:solidFill>
                <a:schemeClr val="tx1"/>
              </a:solidFill>
            </a:rPr>
            <a:t>การทำ</a:t>
          </a:r>
          <a:r>
            <a:rPr lang="th-TH" sz="2400" b="1" u="none" kern="1200" dirty="0">
              <a:solidFill>
                <a:schemeClr val="tx1"/>
              </a:solidFill>
            </a:rPr>
            <a:t>ร้ายทางเพศ? </a:t>
          </a:r>
          <a:endParaRPr lang="en-US" sz="2400" b="1" u="none" kern="1200" dirty="0">
            <a:solidFill>
              <a:schemeClr val="tx1"/>
            </a:solidFill>
          </a:endParaRPr>
        </a:p>
      </dsp:txBody>
      <dsp:txXfrm rot="-10800000">
        <a:off x="0" y="0"/>
        <a:ext cx="2628900" cy="948662"/>
      </dsp:txXfrm>
    </dsp:sp>
    <dsp:sp modelId="{BD5F84DD-710A-4052-9F6A-F8B2D3DB5D74}">
      <dsp:nvSpPr>
        <dsp:cNvPr id="0" name=""/>
        <dsp:cNvSpPr/>
      </dsp:nvSpPr>
      <dsp:spPr>
        <a:xfrm>
          <a:off x="2628900" y="0"/>
          <a:ext cx="7886700" cy="9814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u="none" kern="1200" dirty="0"/>
            <a:t>พฤติกรรมทางเพศที่ไม่พึงประสงค์ใด ๆ ที่ทำให้บุคคลรู้สึกอึดอัด ถูกคุกคาม หรือหวาดกลัว</a:t>
          </a:r>
          <a:endParaRPr lang="en-US" sz="2400" kern="1200" dirty="0"/>
        </a:p>
      </dsp:txBody>
      <dsp:txXfrm>
        <a:off x="2628900" y="0"/>
        <a:ext cx="7886700" cy="981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F62A-6E78-674D-A858-18B027870D30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6424B-80DF-F14B-801C-824AF8455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Mtr-rUEm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04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9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5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4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8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6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2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1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4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https://www.youtube.com/watch?v=laMtr-rUEmY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6424B-80DF-F14B-801C-824AF8455F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09/05/sunrise-go-to-sleep.html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hyperlink" Target="http://www.pngall.com/meditation-png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13F343-3FAD-8A4A-8CB8-B9DB32CA1C99}"/>
              </a:ext>
            </a:extLst>
          </p:cNvPr>
          <p:cNvSpPr/>
          <p:nvPr userDrawn="1"/>
        </p:nvSpPr>
        <p:spPr>
          <a:xfrm>
            <a:off x="-45818" y="-25400"/>
            <a:ext cx="5288692" cy="696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31F20-F710-BB42-BFBA-6135F322C895}"/>
              </a:ext>
            </a:extLst>
          </p:cNvPr>
          <p:cNvSpPr/>
          <p:nvPr/>
        </p:nvSpPr>
        <p:spPr>
          <a:xfrm>
            <a:off x="5256689" y="-12035"/>
            <a:ext cx="6903308" cy="6918325"/>
          </a:xfrm>
          <a:prstGeom prst="rect">
            <a:avLst/>
          </a:prstGeom>
          <a:solidFill>
            <a:srgbClr val="FFF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53CB1F4-E095-6547-85EB-15563AC4DFA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11718925" cy="6941880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770605" y="4604381"/>
            <a:ext cx="1606379" cy="0"/>
          </a:xfrm>
          <a:prstGeom prst="line">
            <a:avLst/>
          </a:prstGeom>
          <a:ln w="57150">
            <a:solidFill>
              <a:srgbClr val="71626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0605" y="1023867"/>
            <a:ext cx="5943825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605" y="4945377"/>
            <a:ext cx="5943825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3849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418" y="2379560"/>
            <a:ext cx="3681351" cy="329257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2304D02-FAE7-F24B-85E9-C9B1C154C0E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89607639"/>
              </p:ext>
            </p:extLst>
          </p:nvPr>
        </p:nvGraphicFramePr>
        <p:xfrm>
          <a:off x="343998" y="373855"/>
          <a:ext cx="766841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52C7782-08B6-E84C-B16C-E6126361F3C8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0640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9013-832D-2E48-B42E-BC8D01F5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0D2D-D222-864A-A59D-9206034F5E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3585"/>
            <a:ext cx="5005388" cy="3873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7D22C0-B902-1744-B375-F43DB0594CC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96000" y="2303585"/>
            <a:ext cx="5005388" cy="3873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274520-58B6-7D40-9FB9-D0A82C467359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2175709"/>
            <a:ext cx="10855570" cy="0"/>
          </a:xfrm>
          <a:prstGeom prst="line">
            <a:avLst/>
          </a:prstGeom>
          <a:ln w="41275">
            <a:solidFill>
              <a:srgbClr val="AD808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50105A-E570-D04A-BCC6-5738857C1F68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44782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91C934-AB15-AB48-9A36-452FBBA9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5526" y="568345"/>
            <a:ext cx="9408746" cy="1560716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4EEEC4D-26B1-D34E-8DBB-8B7820E28E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95525" y="2606675"/>
            <a:ext cx="2490788" cy="23256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logo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B62F9B-0C33-144A-8212-CE39059F5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1888" y="2606675"/>
            <a:ext cx="4348162" cy="232568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Name, Organization Name, Email and Website or Social Link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560C73-1108-7F48-8B52-8C9E4C39FD6D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4982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29D1AB-B71A-A749-8ACE-8473C3F5A32B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4CE785-D029-C644-BC27-DAFA8AEE979A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2175709"/>
            <a:ext cx="10855570" cy="0"/>
          </a:xfrm>
          <a:prstGeom prst="line">
            <a:avLst/>
          </a:prstGeom>
          <a:ln w="41275">
            <a:solidFill>
              <a:srgbClr val="AD808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356" y="501612"/>
            <a:ext cx="9278782" cy="15607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1B2E522-24F1-7C4A-AA52-CC9D450D46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0231" y="2743113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39A4D1-4B7F-8A46-B1DC-B352DD9FB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9155" y="2572589"/>
            <a:ext cx="1066800" cy="1114425"/>
            <a:chOff x="1219200" y="2482189"/>
            <a:chExt cx="1066800" cy="111442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4AD265-D893-2045-BA3A-5513417D7FF1}"/>
                </a:ext>
              </a:extLst>
            </p:cNvPr>
            <p:cNvSpPr/>
            <p:nvPr userDrawn="1"/>
          </p:nvSpPr>
          <p:spPr>
            <a:xfrm>
              <a:off x="1219200" y="2482189"/>
              <a:ext cx="1066800" cy="11144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Heart">
              <a:extLst>
                <a:ext uri="{FF2B5EF4-FFF2-40B4-BE49-F238E27FC236}">
                  <a16:creationId xmlns:a16="http://schemas.microsoft.com/office/drawing/2014/main" id="{49DAD3C7-62C4-6140-A1CA-358D43879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5400" y="2613356"/>
              <a:ext cx="914400" cy="914400"/>
            </a:xfrm>
            <a:prstGeom prst="rect">
              <a:avLst/>
            </a:prstGeom>
          </p:spPr>
        </p:pic>
      </p:grp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B0CB2EFF-F5A4-EA4D-99D5-4EB5A82BD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860" y="2707525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23D0F6-9154-5C4F-BD52-72AB452F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90542" y="2572588"/>
            <a:ext cx="1066800" cy="1114425"/>
            <a:chOff x="4850587" y="2482188"/>
            <a:chExt cx="1066800" cy="111442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842F02E-C824-9B4C-9A8C-52BF297BA926}"/>
                </a:ext>
              </a:extLst>
            </p:cNvPr>
            <p:cNvSpPr/>
            <p:nvPr userDrawn="1"/>
          </p:nvSpPr>
          <p:spPr>
            <a:xfrm>
              <a:off x="4850587" y="2482188"/>
              <a:ext cx="1066800" cy="11144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 descr="Ear">
              <a:extLst>
                <a:ext uri="{FF2B5EF4-FFF2-40B4-BE49-F238E27FC236}">
                  <a16:creationId xmlns:a16="http://schemas.microsoft.com/office/drawing/2014/main" id="{9438A3B7-5685-274A-A314-EB0E352E28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26787" y="2582201"/>
              <a:ext cx="914400" cy="914400"/>
            </a:xfrm>
            <a:prstGeom prst="rect">
              <a:avLst/>
            </a:prstGeom>
          </p:spPr>
        </p:pic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098CC581-A2E5-0341-BBD6-A5BAE301E9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3006" y="2672601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187C4F-17B1-284C-9D84-3D549CBB4196}"/>
              </a:ext>
            </a:extLst>
          </p:cNvPr>
          <p:cNvGrpSpPr/>
          <p:nvPr userDrawn="1"/>
        </p:nvGrpSpPr>
        <p:grpSpPr>
          <a:xfrm>
            <a:off x="8116140" y="2603743"/>
            <a:ext cx="1066800" cy="1114425"/>
            <a:chOff x="8405472" y="2482189"/>
            <a:chExt cx="1066800" cy="11144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095AE6-F885-3B41-8012-6C5F0DFBC576}"/>
                </a:ext>
              </a:extLst>
            </p:cNvPr>
            <p:cNvSpPr/>
            <p:nvPr userDrawn="1"/>
          </p:nvSpPr>
          <p:spPr>
            <a:xfrm>
              <a:off x="8405472" y="2482189"/>
              <a:ext cx="1066800" cy="11144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5CAFC92A-6B9A-D84C-9319-7E7B7F264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81672" y="2620765"/>
              <a:ext cx="914400" cy="914400"/>
            </a:xfrm>
            <a:prstGeom prst="rect">
              <a:avLst/>
            </a:prstGeom>
          </p:spPr>
        </p:pic>
      </p:grp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77D3C43F-50AE-674F-8CCE-CEB36EFE8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3932" y="4640175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D0BFF9-368A-BA47-93E5-F3E6880C2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8200" y="4478515"/>
            <a:ext cx="1066800" cy="1114425"/>
            <a:chOff x="1198245" y="4388115"/>
            <a:chExt cx="1066800" cy="111442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7EA60D0-DEF3-1046-8531-5BAA806D4BF8}"/>
                </a:ext>
              </a:extLst>
            </p:cNvPr>
            <p:cNvSpPr/>
            <p:nvPr userDrawn="1"/>
          </p:nvSpPr>
          <p:spPr>
            <a:xfrm>
              <a:off x="1198245" y="4388115"/>
              <a:ext cx="1066800" cy="11144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Graphic 54" descr="Cheers">
              <a:extLst>
                <a:ext uri="{FF2B5EF4-FFF2-40B4-BE49-F238E27FC236}">
                  <a16:creationId xmlns:a16="http://schemas.microsoft.com/office/drawing/2014/main" id="{E5E0F3C7-46D2-4548-8283-1CE8A4E2B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74445" y="4519282"/>
              <a:ext cx="914400" cy="914400"/>
            </a:xfrm>
            <a:prstGeom prst="rect">
              <a:avLst/>
            </a:prstGeom>
          </p:spPr>
        </p:pic>
      </p:grp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BC099BC1-8B71-4646-9C72-D1E369345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407" y="4528316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9B890CE-0B36-BD40-B454-055523BE7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90542" y="4478515"/>
            <a:ext cx="1066800" cy="1114425"/>
            <a:chOff x="4850587" y="4388115"/>
            <a:chExt cx="1066800" cy="111442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6A8FF4E-B28C-2746-A295-613591C7D448}"/>
                </a:ext>
              </a:extLst>
            </p:cNvPr>
            <p:cNvSpPr/>
            <p:nvPr userDrawn="1"/>
          </p:nvSpPr>
          <p:spPr>
            <a:xfrm>
              <a:off x="4850587" y="4388115"/>
              <a:ext cx="1066800" cy="11144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Graphic 58" descr="Head with gears">
              <a:extLst>
                <a:ext uri="{FF2B5EF4-FFF2-40B4-BE49-F238E27FC236}">
                  <a16:creationId xmlns:a16="http://schemas.microsoft.com/office/drawing/2014/main" id="{042F1121-1D22-F140-B7BE-D18145182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26787" y="4519282"/>
              <a:ext cx="914400" cy="914400"/>
            </a:xfrm>
            <a:prstGeom prst="rect">
              <a:avLst/>
            </a:prstGeom>
          </p:spPr>
        </p:pic>
      </p:grp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BC035E26-6358-B641-99D4-7681DD5A1F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3005" y="4609682"/>
            <a:ext cx="1965325" cy="844550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D053E51-94D5-DF45-8007-572456567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16140" y="4540824"/>
            <a:ext cx="1066800" cy="1114425"/>
            <a:chOff x="8476185" y="4450424"/>
            <a:chExt cx="1066800" cy="111442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0AE9603-B020-4F45-A4F0-9219BF0E3AB1}"/>
                </a:ext>
              </a:extLst>
            </p:cNvPr>
            <p:cNvSpPr/>
            <p:nvPr userDrawn="1"/>
          </p:nvSpPr>
          <p:spPr>
            <a:xfrm>
              <a:off x="8476185" y="4450424"/>
              <a:ext cx="1066800" cy="11144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 descr="Smiling face with solid fill">
              <a:extLst>
                <a:ext uri="{FF2B5EF4-FFF2-40B4-BE49-F238E27FC236}">
                  <a16:creationId xmlns:a16="http://schemas.microsoft.com/office/drawing/2014/main" id="{EE5B5CAD-A095-BA48-8FE6-2CBA03735E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57872" y="455043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52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5916E-CBB5-414E-A3F7-177CA2D924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2175709"/>
            <a:ext cx="10855570" cy="0"/>
          </a:xfrm>
          <a:prstGeom prst="line">
            <a:avLst/>
          </a:prstGeom>
          <a:ln w="41275">
            <a:solidFill>
              <a:srgbClr val="AD808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14" y="568345"/>
            <a:ext cx="10689858" cy="15607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A38921-63FE-D842-BCE8-CA39C88789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29654" y="4799843"/>
            <a:ext cx="4163786" cy="9531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Graphic 13" descr="Angel face with no fill">
            <a:extLst>
              <a:ext uri="{FF2B5EF4-FFF2-40B4-BE49-F238E27FC236}">
                <a16:creationId xmlns:a16="http://schemas.microsoft.com/office/drawing/2014/main" id="{96BF81C4-7A95-A349-B78E-22FF03FDC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369" y="2595486"/>
            <a:ext cx="2204357" cy="22043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873" y="4756299"/>
            <a:ext cx="4163786" cy="996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Graphic 15" descr="Skeleton">
            <a:extLst>
              <a:ext uri="{FF2B5EF4-FFF2-40B4-BE49-F238E27FC236}">
                <a16:creationId xmlns:a16="http://schemas.microsoft.com/office/drawing/2014/main" id="{8D9B3CAF-9EF3-E142-8071-5B76951052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5488" y="2448384"/>
            <a:ext cx="2280556" cy="22805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CC31DB-995A-1A4C-8EEB-25407728F8F8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17763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E5FA7B69-C8D1-7243-A060-F25EF9084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8797" b="7997"/>
          <a:stretch/>
        </p:blipFill>
        <p:spPr>
          <a:xfrm>
            <a:off x="0" y="-4703"/>
            <a:ext cx="12192000" cy="6862703"/>
          </a:xfrm>
          <a:prstGeom prst="rect">
            <a:avLst/>
          </a:prstGeom>
        </p:spPr>
      </p:pic>
      <p:grpSp>
        <p:nvGrpSpPr>
          <p:cNvPr id="9" name="Group 8" title="Text Container Shape"/>
          <p:cNvGrpSpPr/>
          <p:nvPr/>
        </p:nvGrpSpPr>
        <p:grpSpPr>
          <a:xfrm>
            <a:off x="7095255" y="1076891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3031861" y="3848506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28" y="1514327"/>
            <a:ext cx="4281295" cy="1841715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5526" y="4013346"/>
            <a:ext cx="4330197" cy="1038807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3AEC2-08D7-274A-BD8F-5F789E480CD4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>
                <a:solidFill>
                  <a:schemeClr val="bg1"/>
                </a:solidFill>
              </a:rPr>
              <a:t>© </a:t>
            </a:r>
            <a:r>
              <a:rPr lang="th-TH" sz="1100" dirty="0">
                <a:solidFill>
                  <a:schemeClr val="bg1"/>
                </a:solidFill>
              </a:rPr>
              <a:t> </a:t>
            </a:r>
            <a:r>
              <a:rPr lang="th-TH" sz="1600" dirty="0">
                <a:solidFill>
                  <a:schemeClr val="bg1"/>
                </a:solidFill>
              </a:rPr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>
                <a:solidFill>
                  <a:schemeClr val="bg1"/>
                </a:solidFill>
              </a:rPr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113220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896-BFD3-1A45-B972-408A32AC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3E30-149F-2344-A786-64E20018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3855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56C65C-D535-574C-BCAA-B09C26231C4D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2175709"/>
            <a:ext cx="10855570" cy="0"/>
          </a:xfrm>
          <a:prstGeom prst="line">
            <a:avLst/>
          </a:prstGeom>
          <a:ln w="41275">
            <a:solidFill>
              <a:srgbClr val="AD808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CDC3EEC-5256-1845-B1EA-DB61CB7F57FF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80826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F00DB0E-54E1-EE49-B251-1D3B8DCC9B44}"/>
              </a:ext>
            </a:extLst>
          </p:cNvPr>
          <p:cNvGrpSpPr/>
          <p:nvPr userDrawn="1"/>
        </p:nvGrpSpPr>
        <p:grpSpPr>
          <a:xfrm>
            <a:off x="261257" y="454447"/>
            <a:ext cx="6288061" cy="5980371"/>
            <a:chOff x="261257" y="454447"/>
            <a:chExt cx="6288061" cy="5980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4421DF-1536-4D42-9167-2A1A726F4129}"/>
                </a:ext>
              </a:extLst>
            </p:cNvPr>
            <p:cNvSpPr/>
            <p:nvPr userDrawn="1"/>
          </p:nvSpPr>
          <p:spPr>
            <a:xfrm>
              <a:off x="261257" y="454447"/>
              <a:ext cx="6288061" cy="134892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95849C-2C5B-5642-97A4-FA9E42FA9A3A}"/>
                </a:ext>
              </a:extLst>
            </p:cNvPr>
            <p:cNvSpPr/>
            <p:nvPr userDrawn="1"/>
          </p:nvSpPr>
          <p:spPr>
            <a:xfrm>
              <a:off x="261257" y="2001474"/>
              <a:ext cx="6237513" cy="134892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297724-676A-8D4A-A0E6-9B045CFFD193}"/>
                </a:ext>
              </a:extLst>
            </p:cNvPr>
            <p:cNvSpPr/>
            <p:nvPr userDrawn="1"/>
          </p:nvSpPr>
          <p:spPr>
            <a:xfrm>
              <a:off x="261257" y="3548501"/>
              <a:ext cx="6237513" cy="134892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6FD26F-06DD-7B47-B801-A5579320AAC2}"/>
                </a:ext>
              </a:extLst>
            </p:cNvPr>
            <p:cNvSpPr/>
            <p:nvPr userDrawn="1"/>
          </p:nvSpPr>
          <p:spPr>
            <a:xfrm>
              <a:off x="261258" y="5085896"/>
              <a:ext cx="6237513" cy="134892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Moustache face with no fill">
              <a:extLst>
                <a:ext uri="{FF2B5EF4-FFF2-40B4-BE49-F238E27FC236}">
                  <a16:creationId xmlns:a16="http://schemas.microsoft.com/office/drawing/2014/main" id="{E369BA18-74B7-9447-8FAE-E2A1A6A33C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1758" y="610053"/>
              <a:ext cx="1067599" cy="1067599"/>
            </a:xfrm>
            <a:prstGeom prst="rect">
              <a:avLst/>
            </a:prstGeom>
          </p:spPr>
        </p:pic>
        <p:pic>
          <p:nvPicPr>
            <p:cNvPr id="22" name="Graphic 21" descr="Man">
              <a:extLst>
                <a:ext uri="{FF2B5EF4-FFF2-40B4-BE49-F238E27FC236}">
                  <a16:creationId xmlns:a16="http://schemas.microsoft.com/office/drawing/2014/main" id="{D8123B1B-E425-874A-B96B-45785EBD5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1805" y="2137540"/>
              <a:ext cx="1106287" cy="1106287"/>
            </a:xfrm>
            <a:prstGeom prst="rect">
              <a:avLst/>
            </a:prstGeom>
          </p:spPr>
        </p:pic>
        <p:pic>
          <p:nvPicPr>
            <p:cNvPr id="24" name="Graphic 23" descr="No sign">
              <a:extLst>
                <a:ext uri="{FF2B5EF4-FFF2-40B4-BE49-F238E27FC236}">
                  <a16:creationId xmlns:a16="http://schemas.microsoft.com/office/drawing/2014/main" id="{F72BD4C5-BF41-CF45-BDB8-7B3C84304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58" y="3808997"/>
              <a:ext cx="892605" cy="892605"/>
            </a:xfrm>
            <a:prstGeom prst="rect">
              <a:avLst/>
            </a:prstGeom>
          </p:spPr>
        </p:pic>
        <p:pic>
          <p:nvPicPr>
            <p:cNvPr id="26" name="Graphic 25" descr="Heart">
              <a:extLst>
                <a:ext uri="{FF2B5EF4-FFF2-40B4-BE49-F238E27FC236}">
                  <a16:creationId xmlns:a16="http://schemas.microsoft.com/office/drawing/2014/main" id="{6E195E70-C349-3B4F-801C-CDC99A17CA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9043" y="5261133"/>
              <a:ext cx="1038034" cy="103803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733896-BFD3-1A45-B972-408A32AC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85" y="2422524"/>
            <a:ext cx="4441371" cy="36190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DD77D-DB9D-B341-BE5A-3712001AC8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19238" y="609600"/>
            <a:ext cx="4824412" cy="106838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62025990-8C37-1648-B7ED-0469BC877A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640" y="2146557"/>
            <a:ext cx="4824412" cy="106838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960BB11-B2E8-A741-AFE5-650ABD8B3F9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640" y="3683952"/>
            <a:ext cx="4824412" cy="106838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46AA9A0B-29F1-D242-B4A8-0BC661588E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68640" y="5220832"/>
            <a:ext cx="4824412" cy="106838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5FB97-ED23-394F-A434-DC898644E681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8327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e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7A820-C962-D541-BC6F-EE94D243B1F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2175709"/>
            <a:ext cx="10855570" cy="0"/>
          </a:xfrm>
          <a:prstGeom prst="line">
            <a:avLst/>
          </a:prstGeom>
          <a:ln w="41275">
            <a:solidFill>
              <a:srgbClr val="AD808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7F30D5-20A1-B041-977E-87BB5022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98FFE7-A74C-5444-8B14-C393D2ACF6EE}"/>
              </a:ext>
            </a:extLst>
          </p:cNvPr>
          <p:cNvSpPr/>
          <p:nvPr userDrawn="1"/>
        </p:nvSpPr>
        <p:spPr>
          <a:xfrm>
            <a:off x="838200" y="2327831"/>
            <a:ext cx="9166412" cy="1201572"/>
          </a:xfrm>
          <a:prstGeom prst="roundRect">
            <a:avLst/>
          </a:prstGeom>
          <a:solidFill>
            <a:srgbClr val="AD8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0988D99-E369-1C4D-BC19-13D8663EC52D}"/>
              </a:ext>
            </a:extLst>
          </p:cNvPr>
          <p:cNvSpPr/>
          <p:nvPr userDrawn="1"/>
        </p:nvSpPr>
        <p:spPr>
          <a:xfrm>
            <a:off x="1743635" y="3633066"/>
            <a:ext cx="9166412" cy="120157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52F154C-0B57-0C4D-9F04-3DE19ADE5DDB}"/>
              </a:ext>
            </a:extLst>
          </p:cNvPr>
          <p:cNvSpPr/>
          <p:nvPr userDrawn="1"/>
        </p:nvSpPr>
        <p:spPr>
          <a:xfrm>
            <a:off x="2604247" y="4958629"/>
            <a:ext cx="9166412" cy="1201571"/>
          </a:xfrm>
          <a:prstGeom prst="roundRect">
            <a:avLst/>
          </a:prstGeom>
          <a:solidFill>
            <a:srgbClr val="B88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7589E69-3008-794A-B1B9-D75E4EC01696}"/>
              </a:ext>
            </a:extLst>
          </p:cNvPr>
          <p:cNvSpPr/>
          <p:nvPr userDrawn="1"/>
        </p:nvSpPr>
        <p:spPr>
          <a:xfrm>
            <a:off x="9305364" y="3241569"/>
            <a:ext cx="699248" cy="766482"/>
          </a:xfrm>
          <a:prstGeom prst="downArrow">
            <a:avLst/>
          </a:prstGeom>
          <a:solidFill>
            <a:srgbClr val="C5C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94B4BAA-9D77-EF46-9352-03111345E8CA}"/>
              </a:ext>
            </a:extLst>
          </p:cNvPr>
          <p:cNvSpPr/>
          <p:nvPr userDrawn="1"/>
        </p:nvSpPr>
        <p:spPr>
          <a:xfrm>
            <a:off x="10026068" y="4606613"/>
            <a:ext cx="699248" cy="766482"/>
          </a:xfrm>
          <a:prstGeom prst="downArrow">
            <a:avLst/>
          </a:prstGeom>
          <a:solidFill>
            <a:srgbClr val="C5C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D58A3-D5CE-AE41-8382-873166A4A9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85850" y="2514600"/>
            <a:ext cx="8220075" cy="885489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ED7FE48-023E-CA4D-BE8E-515F4E98FB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85962" y="3780708"/>
            <a:ext cx="8220075" cy="885489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A474A15-4F1F-5243-A049-938E0CB0732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867025" y="5123846"/>
            <a:ext cx="8220075" cy="885489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838E8F-0992-7144-92AE-0451034800DE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11462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ist">
    <p:bg>
      <p:bgPr>
        <a:pattFill prst="pct9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132D4CF-101C-4046-9F90-D1FD88A0C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2175709"/>
            <a:ext cx="10855570" cy="0"/>
          </a:xfrm>
          <a:prstGeom prst="line">
            <a:avLst/>
          </a:prstGeom>
          <a:ln w="41275">
            <a:solidFill>
              <a:srgbClr val="AD808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AF1E277-8434-D24C-9FAB-D60BB52EBBA0}"/>
              </a:ext>
            </a:extLst>
          </p:cNvPr>
          <p:cNvGrpSpPr/>
          <p:nvPr userDrawn="1"/>
        </p:nvGrpSpPr>
        <p:grpSpPr>
          <a:xfrm>
            <a:off x="1389178" y="2528110"/>
            <a:ext cx="9360893" cy="1553269"/>
            <a:chOff x="1389178" y="2528110"/>
            <a:chExt cx="9360893" cy="155326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DA7724-D89A-AB4E-A626-3ACA7191813B}"/>
                </a:ext>
              </a:extLst>
            </p:cNvPr>
            <p:cNvSpPr/>
            <p:nvPr userDrawn="1"/>
          </p:nvSpPr>
          <p:spPr>
            <a:xfrm>
              <a:off x="1389178" y="2534967"/>
              <a:ext cx="1641231" cy="1546412"/>
            </a:xfrm>
            <a:prstGeom prst="ellipse">
              <a:avLst/>
            </a:prstGeom>
            <a:solidFill>
              <a:srgbClr val="AD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46A0DF-0BF9-CB42-B317-B4D4205212FC}"/>
                </a:ext>
              </a:extLst>
            </p:cNvPr>
            <p:cNvSpPr/>
            <p:nvPr userDrawn="1"/>
          </p:nvSpPr>
          <p:spPr>
            <a:xfrm>
              <a:off x="3997566" y="2534967"/>
              <a:ext cx="1641231" cy="1546412"/>
            </a:xfrm>
            <a:prstGeom prst="ellipse">
              <a:avLst/>
            </a:prstGeom>
            <a:solidFill>
              <a:srgbClr val="E9B29A"/>
            </a:solidFill>
            <a:ln>
              <a:solidFill>
                <a:srgbClr val="E9B2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50E55D-F809-C44F-A390-EC5A3E4DC813}"/>
                </a:ext>
              </a:extLst>
            </p:cNvPr>
            <p:cNvSpPr/>
            <p:nvPr userDrawn="1"/>
          </p:nvSpPr>
          <p:spPr>
            <a:xfrm>
              <a:off x="6553203" y="2528110"/>
              <a:ext cx="1641231" cy="1546412"/>
            </a:xfrm>
            <a:prstGeom prst="ellipse">
              <a:avLst/>
            </a:prstGeom>
            <a:solidFill>
              <a:srgbClr val="72A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E947BD-A78C-3646-B6F9-D5976F6AAFD7}"/>
                </a:ext>
              </a:extLst>
            </p:cNvPr>
            <p:cNvSpPr/>
            <p:nvPr userDrawn="1"/>
          </p:nvSpPr>
          <p:spPr>
            <a:xfrm>
              <a:off x="9108840" y="2534967"/>
              <a:ext cx="1641231" cy="154641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5F6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Heart">
              <a:extLst>
                <a:ext uri="{FF2B5EF4-FFF2-40B4-BE49-F238E27FC236}">
                  <a16:creationId xmlns:a16="http://schemas.microsoft.com/office/drawing/2014/main" id="{80368B86-9025-4A47-8A65-FF3883F97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52593" y="2957476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Dance">
              <a:extLst>
                <a:ext uri="{FF2B5EF4-FFF2-40B4-BE49-F238E27FC236}">
                  <a16:creationId xmlns:a16="http://schemas.microsoft.com/office/drawing/2014/main" id="{EFA2A5CC-13B9-434A-AA37-F5AA50024A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08227" y="2703435"/>
              <a:ext cx="1037496" cy="1037496"/>
            </a:xfrm>
            <a:prstGeom prst="rect">
              <a:avLst/>
            </a:prstGeom>
          </p:spPr>
        </p:pic>
        <p:pic>
          <p:nvPicPr>
            <p:cNvPr id="31" name="Graphic 30" descr="Butterfly">
              <a:extLst>
                <a:ext uri="{FF2B5EF4-FFF2-40B4-BE49-F238E27FC236}">
                  <a16:creationId xmlns:a16="http://schemas.microsoft.com/office/drawing/2014/main" id="{73E81BED-CC43-1A40-BAAC-62B276F75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830629">
              <a:off x="9583435" y="2532520"/>
              <a:ext cx="875747" cy="875747"/>
            </a:xfrm>
            <a:prstGeom prst="rect">
              <a:avLst/>
            </a:prstGeom>
          </p:spPr>
        </p:pic>
        <p:pic>
          <p:nvPicPr>
            <p:cNvPr id="38" name="Graphic 37" descr="Butterfly">
              <a:extLst>
                <a:ext uri="{FF2B5EF4-FFF2-40B4-BE49-F238E27FC236}">
                  <a16:creationId xmlns:a16="http://schemas.microsoft.com/office/drawing/2014/main" id="{4367124A-85F6-DC43-858E-59963CD67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53873">
              <a:off x="9601754" y="3063567"/>
              <a:ext cx="517830" cy="662352"/>
            </a:xfrm>
            <a:prstGeom prst="rect">
              <a:avLst/>
            </a:prstGeom>
          </p:spPr>
        </p:pic>
        <p:pic>
          <p:nvPicPr>
            <p:cNvPr id="39" name="Graphic 38" descr="Butterfly">
              <a:extLst>
                <a:ext uri="{FF2B5EF4-FFF2-40B4-BE49-F238E27FC236}">
                  <a16:creationId xmlns:a16="http://schemas.microsoft.com/office/drawing/2014/main" id="{94E0AA4C-B1CB-2B49-A314-4CE0F0C5A3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91022">
              <a:off x="9515950" y="3513587"/>
              <a:ext cx="454686" cy="45468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9D25BAD-2D8C-A746-80FB-B76CFEE7A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622571" y="2789510"/>
              <a:ext cx="1502493" cy="10236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8D9013-832D-2E48-B42E-BC8D01F5ACB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57A6BF-CD43-C846-86A6-98BC9EAA792A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008046" y="4306053"/>
            <a:ext cx="2414588" cy="17859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BC50F65C-BD92-0943-8FD3-9E1ED4E6EA57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3610887" y="4299194"/>
            <a:ext cx="2414588" cy="17859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875DE90-6B58-5944-A650-7C7B97A4E0A5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6213728" y="4282388"/>
            <a:ext cx="2414588" cy="17859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B921FF10-1CEF-974F-8984-74BA0A769FD3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8833351" y="4277349"/>
            <a:ext cx="2414588" cy="17859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8B9786-1C1E-8743-ABA6-5AA6EDCEE9CA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256281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57E3F-F5F1-6147-B858-F68CC470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C88A6-B7D4-7242-8DA9-00B84C2E9C91}"/>
              </a:ext>
            </a:extLst>
          </p:cNvPr>
          <p:cNvSpPr/>
          <p:nvPr userDrawn="1"/>
        </p:nvSpPr>
        <p:spPr>
          <a:xfrm>
            <a:off x="271039" y="6393177"/>
            <a:ext cx="6303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100" dirty="0"/>
              <a:t>© </a:t>
            </a:r>
            <a:r>
              <a:rPr lang="th-TH" sz="1100" dirty="0"/>
              <a:t> </a:t>
            </a:r>
            <a:r>
              <a:rPr lang="th-TH" sz="1600" dirty="0"/>
              <a:t>ความคิดริเริ่มสำหรับการเสริมสร้างความสามารถด้วยตัวเองของผู้หญิง</a:t>
            </a:r>
            <a:r>
              <a:rPr lang="en-US" sz="1100" dirty="0"/>
              <a:t>| www.womenofwise.org | 2021</a:t>
            </a:r>
          </a:p>
        </p:txBody>
      </p:sp>
    </p:spTree>
    <p:extLst>
      <p:ext uri="{BB962C8B-B14F-4D97-AF65-F5344CB8AC3E}">
        <p14:creationId xmlns:p14="http://schemas.microsoft.com/office/powerpoint/2010/main" val="320336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FBB7BF9-2D33-406D-8498-7B84504E17EE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E401566-00A3-4CFA-969A-21840CF83B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1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73" r:id="rId2"/>
    <p:sldLayoutId id="2147483734" r:id="rId3"/>
    <p:sldLayoutId id="2147483735" r:id="rId4"/>
    <p:sldLayoutId id="2147483768" r:id="rId5"/>
    <p:sldLayoutId id="2147483769" r:id="rId6"/>
    <p:sldLayoutId id="2147483761" r:id="rId7"/>
    <p:sldLayoutId id="2147483759" r:id="rId8"/>
    <p:sldLayoutId id="2147483762" r:id="rId9"/>
    <p:sldLayoutId id="2147483767" r:id="rId10"/>
    <p:sldLayoutId id="2147483747" r:id="rId11"/>
    <p:sldLayoutId id="2147483739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rkathleenyoung.wordpress.com/2010/01/25/shame-and-self-blame-after-traum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laMtr-rUEmY?start=2&amp;feature=oembed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ommons.wikimedia.org/wiki/File:Vorschriftszeichen_24.svg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D073-21FF-4136-8F58-AE551E9A0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th-TH" sz="5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เวิร์กชอป</a:t>
            </a:r>
            <a:r>
              <a:rPr lang="th-TH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#5: </a:t>
            </a:r>
            <a:br>
              <a:rPr lang="en-US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th-TH" sz="6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ภาพรวม</a:t>
            </a:r>
            <a:r>
              <a:rPr lang="th-TH" sz="6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การทำ</a:t>
            </a:r>
            <a:r>
              <a:rPr lang="th-TH" sz="6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ร้ายทางเพศ</a:t>
            </a:r>
            <a:endParaRPr lang="th-TH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80EA628-74C6-7F45-BC0B-B83637FFB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605" y="4772722"/>
            <a:ext cx="5943825" cy="185110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71626F"/>
                </a:solidFill>
              </a:rPr>
              <a:t>This content was organized by the </a:t>
            </a:r>
            <a:br>
              <a:rPr lang="en-US" sz="1600" dirty="0">
                <a:solidFill>
                  <a:srgbClr val="71626F"/>
                </a:solidFill>
              </a:rPr>
            </a:br>
            <a:r>
              <a:rPr lang="en-US" sz="1600" dirty="0">
                <a:solidFill>
                  <a:srgbClr val="71626F"/>
                </a:solidFill>
              </a:rPr>
              <a:t>Women’s Initiative for Self Empowerment 2021</a:t>
            </a:r>
            <a:br>
              <a:rPr lang="en-US" sz="1600" dirty="0">
                <a:solidFill>
                  <a:srgbClr val="71626F"/>
                </a:solidFill>
              </a:rPr>
            </a:br>
            <a:r>
              <a:rPr lang="th-TH" dirty="0">
                <a:solidFill>
                  <a:srgbClr val="71626F"/>
                </a:solidFill>
              </a:rPr>
              <a:t>ความคิดริเริ่มสำหรับการเสริมสร้างความสามารถด้วยตัวเองของผู้หญิง</a:t>
            </a:r>
            <a:endParaRPr lang="en-US" dirty="0">
              <a:solidFill>
                <a:srgbClr val="71626F"/>
              </a:solidFill>
            </a:endParaRPr>
          </a:p>
          <a:p>
            <a:r>
              <a:rPr lang="en-US" sz="1600" dirty="0">
                <a:solidFill>
                  <a:srgbClr val="71626F"/>
                </a:solidFill>
              </a:rPr>
              <a:t>www.womenofwise.org</a:t>
            </a:r>
          </a:p>
        </p:txBody>
      </p:sp>
    </p:spTree>
    <p:extLst>
      <p:ext uri="{BB962C8B-B14F-4D97-AF65-F5344CB8AC3E}">
        <p14:creationId xmlns:p14="http://schemas.microsoft.com/office/powerpoint/2010/main" val="142204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FAA0-9B0A-48C2-9FC7-A25228AC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โปรดจำไว้ว่า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18D45-6748-41FD-A9AC-CDBC8C172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48831" y="533007"/>
            <a:ext cx="1583627" cy="13391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B182C1-9B4D-1646-8F24-B78D93999B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คุณเป็นที่รักโดยไม่คำนึงถึงสิ่งที่เคยเกิดขึ้น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8B40AF-EE32-FD4B-AB13-785B90DF6A8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คุณมีค่า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092D651-B402-FD47-9549-811A2686DD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คุณสามารถรักษาได้</a:t>
            </a:r>
            <a:endParaRPr lang="en-US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05CF6B-C55F-154F-B4DC-857B11F08D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คุณต้องเชื่อสิ่งเหล่านี้เพื่อตัวคุณเอง</a:t>
            </a:r>
          </a:p>
        </p:txBody>
      </p:sp>
    </p:spTree>
    <p:extLst>
      <p:ext uri="{BB962C8B-B14F-4D97-AF65-F5344CB8AC3E}">
        <p14:creationId xmlns:p14="http://schemas.microsoft.com/office/powerpoint/2010/main" val="31899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15A6536B-05E8-5241-A566-FA0F2EC1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2 minutes will change the way you think about consent</a:t>
            </a:r>
          </a:p>
        </p:txBody>
      </p:sp>
      <p:pic>
        <p:nvPicPr>
          <p:cNvPr id="2" name="2 Minutes Will Change the Way You Think About Consent" descr="Video: 2 minutes will change the way you think about consent">
            <a:hlinkClick r:id="" action="ppaction://media"/>
            <a:extLst>
              <a:ext uri="{FF2B5EF4-FFF2-40B4-BE49-F238E27FC236}">
                <a16:creationId xmlns:a16="http://schemas.microsoft.com/office/drawing/2014/main" id="{3E38DE52-C9AD-4E44-A704-DF6D3D4EF2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9631" y="454223"/>
            <a:ext cx="7932737" cy="59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80575-6363-440B-9DDF-A755C003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การยินยอมมีลักษณะอย่างไร?</a:t>
            </a:r>
            <a:endParaRPr lang="en-US" sz="540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AC894EE8-5F3E-4E93-ADEA-D1204161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h-TH" dirty="0"/>
              <a:t>หมายถึงการให้อนุญาต ข้อตกลง การมอบอำนาจให้ใครทำบางอย่างให้คุณ เพื่อคุณ หรือกับคุณอย่างแข็งขัน มันต้องมีลักษณะดังต่อไปนี้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dirty="0"/>
              <a:t>สมัครใจ โดยไม่มีใครพยายามที่จะควบคุม บังคับคุณ หรือคุกคามคุณ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dirty="0"/>
              <a:t>ต้องมีปฏิกิริยาตอบ- การเงียบไม่ใช่การยินยอม การไม่บอกว่า “ไม่” ไม่ใช่การยินยอม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dirty="0"/>
              <a:t>การยินยอมทางเพศเป็นข้อตกลงในการเข้าร่วมกิจกรรมทางเพศ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dirty="0"/>
              <a:t>พูดตรง ๆ กับคู่ของคุณเกี่ยวกับสิ่งที่คุณต้องการและไม่ต้องการ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dirty="0"/>
              <a:t>กำหนดขอบเขตส่วนบุคคลและเคารพคู่ของคุณ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dirty="0"/>
              <a:t> ตรวจสอบดูหากสิ่งต่าง ๆ ไม่ชัดเจน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dirty="0"/>
              <a:t>ทั้งสองคนต้องยินยอมที่จะมีเพศสัมพันธ์กัน - ทุกครั้ง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dirty="0"/>
              <a:t>หากปราศจากความยินยอม กิจกรรมทางเพศ (รวมทั้งการร่วมเพศทางปาก, สัมผัสที่อวัยวะเพศ และการมีเพศสัมพันธ์) เป็นการทำร้ายทางเพศหรือข่มขืน </a:t>
            </a:r>
          </a:p>
        </p:txBody>
      </p:sp>
      <p:sp>
        <p:nvSpPr>
          <p:cNvPr id="37" name="Smiley Face 36" descr="Click smiley face to go back to the main menu">
            <a:hlinkClick r:id="rId3" action="ppaction://hlinksldjump"/>
            <a:extLst>
              <a:ext uri="{FF2B5EF4-FFF2-40B4-BE49-F238E27FC236}">
                <a16:creationId xmlns:a16="http://schemas.microsoft.com/office/drawing/2014/main" id="{86C4CD02-FF74-49D9-825E-3174FE2C35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484328" y="565170"/>
            <a:ext cx="1296140" cy="12676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77D2-ECA9-46FB-A6B5-BE43ACC9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th-TH" sz="5400" dirty="0"/>
              <a:t>อายุเท่าไหร่ที่ต้องให้ความยินยอมใน </a:t>
            </a:r>
            <a:r>
              <a:rPr lang="en-US" sz="5400" dirty="0"/>
              <a:t>MN?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7A89-5807-4DE5-9E84-926FCFA3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h-TH" sz="2800" dirty="0"/>
              <a:t>ในรัฐ </a:t>
            </a:r>
            <a:r>
              <a:rPr lang="en-US" sz="2800" dirty="0"/>
              <a:t>MN </a:t>
            </a:r>
            <a:r>
              <a:rPr lang="th-TH" sz="2800" dirty="0"/>
              <a:t>คุณต้องมีอายุอย่างน้อย 16 ปีจึงจะให้หรือได้รับความยินยอมทางกฎหมายสำหรับกิจกรรมทางเพศ </a:t>
            </a:r>
          </a:p>
        </p:txBody>
      </p:sp>
      <p:sp>
        <p:nvSpPr>
          <p:cNvPr id="4" name="Smiley Face 3" descr="Click smiley face to go back to the main menu">
            <a:hlinkClick r:id="rId3" action="ppaction://hlinksldjump"/>
            <a:extLst>
              <a:ext uri="{FF2B5EF4-FFF2-40B4-BE49-F238E27FC236}">
                <a16:creationId xmlns:a16="http://schemas.microsoft.com/office/drawing/2014/main" id="{169FDD6B-4FD3-466A-9DBC-6BB08CF33F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209322" y="479400"/>
            <a:ext cx="1296140" cy="12676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9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74EE-9444-46EF-A57D-53CB7A8C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การบีบบังคับให้มีการสืบพันธุ์และการบีบบังคับทางเพศ 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29FA-D135-4543-8948-C3C822B1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169"/>
            <a:ext cx="7534275" cy="3855794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h-TH" sz="2800" dirty="0"/>
              <a:t>การบีบบังคับหมายถึง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2400" dirty="0"/>
              <a:t>ชักชวนให้ใครบางคนทำบางสิ่งโดยใช้กำลังหรือข่มขู่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2400" dirty="0"/>
              <a:t>บังคับให้บุคคลทำบางสิ่งที่โดยปกติพวกเขาจะไม่ทำ โดยการคุกคามต่อความปลอดภัยหรือความเป็นอยู่ที่ดีหรือญาติหรือทรัพย์สินของพวกเขา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2400" dirty="0"/>
              <a:t>ทำหรือชักชวนบังคับให้ใครบางคนทำสิ่งที่พวกเขาไม่ต้อง</a:t>
            </a:r>
            <a:r>
              <a:rPr lang="th-TH" sz="2400" dirty="0" err="1"/>
              <a:t>การทำ</a:t>
            </a:r>
            <a:endParaRPr lang="th-TH" sz="2400" dirty="0"/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2400" dirty="0"/>
              <a:t>คำพ้องความหมาย: การกดดัน การบังคับ การคุกคาม การกลั่นแกล้ง</a:t>
            </a:r>
          </a:p>
        </p:txBody>
      </p:sp>
      <p:sp>
        <p:nvSpPr>
          <p:cNvPr id="20" name="Smiley Face 19" descr="Click smiley face to go back to the main menu">
            <a:hlinkClick r:id="rId3" action="ppaction://hlinksldjump"/>
            <a:extLst>
              <a:ext uri="{FF2B5EF4-FFF2-40B4-BE49-F238E27FC236}">
                <a16:creationId xmlns:a16="http://schemas.microsoft.com/office/drawing/2014/main" id="{B50C1522-5AD0-4D72-9D58-C30BEFB6F9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996599" y="510436"/>
            <a:ext cx="1296140" cy="12676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0F61CC-4968-4844-9ACF-6765D01CDFCC}"/>
              </a:ext>
            </a:extLst>
          </p:cNvPr>
          <p:cNvGrpSpPr/>
          <p:nvPr/>
        </p:nvGrpSpPr>
        <p:grpSpPr>
          <a:xfrm>
            <a:off x="8794224" y="2971800"/>
            <a:ext cx="2422083" cy="2422083"/>
            <a:chOff x="8794224" y="2971800"/>
            <a:chExt cx="2422083" cy="2422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C1D2FF-F926-C24E-9280-FC4507303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794224" y="2971800"/>
              <a:ext cx="2422083" cy="242208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0A52B6-1182-114B-A6C6-9F81505D3E01}"/>
                </a:ext>
              </a:extLst>
            </p:cNvPr>
            <p:cNvSpPr txBox="1"/>
            <p:nvPr/>
          </p:nvSpPr>
          <p:spPr>
            <a:xfrm>
              <a:off x="9077093" y="3624146"/>
              <a:ext cx="1862253" cy="1107996"/>
            </a:xfrm>
            <a:prstGeom prst="rect">
              <a:avLst/>
            </a:prstGeom>
            <a:solidFill>
              <a:srgbClr val="EF1B2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600" dirty="0">
                  <a:solidFill>
                    <a:schemeClr val="bg1"/>
                  </a:solidFill>
                </a:rPr>
                <a:t>หยุด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9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BE3E-BEDD-461A-9495-5A81FD38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th-TH" sz="5400" dirty="0"/>
              <a:t>การบีบบังคับให้มีการสืบพันธุ์และการบีบบังคับทางเพศ</a:t>
            </a:r>
            <a:endParaRPr 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359642-7B5C-AD41-A795-2FBA78C3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229" y="1047930"/>
            <a:ext cx="6975233" cy="1524118"/>
            <a:chOff x="498229" y="1047930"/>
            <a:chExt cx="6975233" cy="15241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AC40E0-1520-674D-8116-D1A2B775081F}"/>
                </a:ext>
              </a:extLst>
            </p:cNvPr>
            <p:cNvSpPr txBox="1"/>
            <p:nvPr/>
          </p:nvSpPr>
          <p:spPr>
            <a:xfrm>
              <a:off x="498229" y="1047930"/>
              <a:ext cx="22884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>
                  <a:solidFill>
                    <a:schemeClr val="bg2"/>
                  </a:solidFill>
                </a:rPr>
                <a:t>การบีบบังคับในการสืบพันธุ์เกี่ยวข้องกับพฤติกรรมที่ขัดขวางการใช้การคุมกำเนิดและการตั้งครรภ์</a:t>
              </a:r>
              <a:endParaRPr lang="th-TH" sz="2800" dirty="0">
                <a:solidFill>
                  <a:schemeClr val="bg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78BC9E-F06B-DF42-AD6E-09541087E7E3}"/>
                </a:ext>
              </a:extLst>
            </p:cNvPr>
            <p:cNvSpPr txBox="1"/>
            <p:nvPr/>
          </p:nvSpPr>
          <p:spPr>
            <a:xfrm>
              <a:off x="3130062" y="1248609"/>
              <a:ext cx="4343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th-TH" sz="2000" dirty="0"/>
                <a:t>ตัวอย่างเช่น ผู้ชายไม่ยอมใช้ถุงยางอนามัยหรือมีปัญหากับการใช้ยาคุมกำเนิดของคุณ 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th-TH" sz="2000" dirty="0"/>
                <a:t>สิ่งนี้จะทำให้คุณไม่มีสิทธิ์ตัดสินใจว่าอะไรดีที่สุดสำหรับร่างกายของคุณ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EE162-3E1C-AB46-95D8-9CDC0824D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7989" y="3576780"/>
            <a:ext cx="7451915" cy="2070294"/>
            <a:chOff x="477989" y="3576780"/>
            <a:chExt cx="7451915" cy="20702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CF7510-0CC2-5B49-98B7-F2B0AB21D6BA}"/>
                </a:ext>
              </a:extLst>
            </p:cNvPr>
            <p:cNvSpPr txBox="1"/>
            <p:nvPr/>
          </p:nvSpPr>
          <p:spPr>
            <a:xfrm>
              <a:off x="477989" y="3576780"/>
              <a:ext cx="24266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/>
                <a:t>การบีบบังคับทางเพศเป็นพฤติกรรมหลายอย่างที่คู่นอนอาจใช้ที่เกี่ยวข้องกับการตัดสินใจทางเพศ เพื่อกดดันหรือบีบบังคับบุคคลให้มีเพศสัมพันธ์โดยไม่ต้องใช้กำลังทางกายภาพ 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0AAF8F-E801-1F41-A3CB-93792A001354}"/>
                </a:ext>
              </a:extLst>
            </p:cNvPr>
            <p:cNvSpPr txBox="1"/>
            <p:nvPr/>
          </p:nvSpPr>
          <p:spPr>
            <a:xfrm>
              <a:off x="3130062" y="3708082"/>
              <a:ext cx="47998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th-TH" sz="2000" dirty="0"/>
                <a:t>ตัวอย่างเช่น การกดดันบ่อย ๆ ให้คู่นอนมีเพศสัมพันธ์ ขู่ว่าจะยุติความสัมพันธ์หากบุคคลนั้น ไม่มีเพศสัมพันธ์ บังคับให้มีเพศสัมพันธ์โดยไม่ใช้ถุงยางอนามัยทำให้คู่นอนสัมผัสกับ การติดเชื้อทางเพศโดยเจตนา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th-TH" sz="2000" dirty="0"/>
                <a:t>สิ่งนี้จะทำให้คุณไม่มีสิทธิ์ตัดสินใจว่าอะไรดีที่สุดสำหรับร่างกายของคุณ</a:t>
              </a:r>
            </a:p>
          </p:txBody>
        </p:sp>
      </p:grpSp>
      <p:sp>
        <p:nvSpPr>
          <p:cNvPr id="6" name="Smiley Face 5" descr="Click smiley face to go back to the main menu">
            <a:hlinkClick r:id="rId3" action="ppaction://hlinksldjump"/>
            <a:extLst>
              <a:ext uri="{FF2B5EF4-FFF2-40B4-BE49-F238E27FC236}">
                <a16:creationId xmlns:a16="http://schemas.microsoft.com/office/drawing/2014/main" id="{72081BE1-6A84-4D13-BA8C-9A4544287E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511453" y="559299"/>
            <a:ext cx="1296140" cy="12676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C527-8278-412E-8FD0-A473EC89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err="1"/>
              <a:t>การทำ</a:t>
            </a:r>
            <a:r>
              <a:rPr lang="th-TH" sz="5400" dirty="0"/>
              <a:t>ร้ายทางเพศคืออะไร?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579D1-03AC-483E-8769-A9B03753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h-TH" sz="2400" dirty="0" err="1"/>
              <a:t>การทำ</a:t>
            </a:r>
            <a:r>
              <a:rPr lang="th-TH" sz="2400" dirty="0"/>
              <a:t>ร้ายทางเพศรวมถึงการสัมผัสร่างกายผ่านเสื้อผ้าหรือภายใต้เสื้อผ้า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2400" dirty="0"/>
              <a:t>การบังคับให้ใครบางคนดูสื่อลามกหรือดูภาพเปลือย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2400" dirty="0"/>
              <a:t>การบังคับให้ใครบางคนเปลื้องผ้าหรือส่งภาพเปลือยทางข้อความ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2400" dirty="0"/>
              <a:t>การโน้มน้าวหรือการควบคุมเพื่อให้บุคคลมีการสัมผัสทางเพศ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2400" dirty="0"/>
              <a:t>อาจเกิดขึ้นครั้งเดียวหรือหลายครั้งก็ได้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th-TH" sz="2000" dirty="0"/>
              <a:t>การล่วงละเมิดทางเพศ: การล่วงละเมิดบุคคล (ผู้สมัครงานหรือพนักงาน) เนื่องจากเพศของบุคคลนั้นเป็นเรื่องผิดกฎหมาย การล่วงละเมิดอาจรวมถึง "การล่วงละเมิดทางเพศ" หรือการเอาเปรียบทางเพศที่ไม่พึงปรารถนา การเรียกร้องให้มีการให้ผลประโยชน์ทางเพศ และการล่วงละเมิดทางวาจาหรือทางกายอื่น ๆ  ที่มีลักษณะทางเพศ</a:t>
            </a:r>
          </a:p>
        </p:txBody>
      </p:sp>
      <p:sp>
        <p:nvSpPr>
          <p:cNvPr id="5" name="Smiley Face 4" descr="Click smiley face to go back to the main menu">
            <a:hlinkClick r:id="rId3" action="ppaction://hlinksldjump"/>
            <a:extLst>
              <a:ext uri="{FF2B5EF4-FFF2-40B4-BE49-F238E27FC236}">
                <a16:creationId xmlns:a16="http://schemas.microsoft.com/office/drawing/2014/main" id="{E38A759D-374E-47F5-885C-B5BBF6327610}"/>
              </a:ext>
            </a:extLst>
          </p:cNvPr>
          <p:cNvSpPr/>
          <p:nvPr/>
        </p:nvSpPr>
        <p:spPr>
          <a:xfrm>
            <a:off x="9794240" y="568345"/>
            <a:ext cx="1300480" cy="1260455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7EFC0-A5BB-2C4A-BD47-D6C5CE32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Feelings sheet</a:t>
            </a:r>
          </a:p>
        </p:txBody>
      </p:sp>
      <p:pic>
        <p:nvPicPr>
          <p:cNvPr id="4" name="Picture 3" descr="Image of 16 feelings or emotions.">
            <a:extLst>
              <a:ext uri="{FF2B5EF4-FFF2-40B4-BE49-F238E27FC236}">
                <a16:creationId xmlns:a16="http://schemas.microsoft.com/office/drawing/2014/main" id="{ECB4EC51-6F92-A84E-A10A-BAC9272A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0732" r="4384" b="15285"/>
          <a:stretch/>
        </p:blipFill>
        <p:spPr>
          <a:xfrm>
            <a:off x="3351513" y="130317"/>
            <a:ext cx="5488973" cy="6322741"/>
          </a:xfrm>
          <a:prstGeom prst="rect">
            <a:avLst/>
          </a:prstGeom>
        </p:spPr>
      </p:pic>
      <p:sp>
        <p:nvSpPr>
          <p:cNvPr id="5" name="Smiley Face 4" descr="Click smiley face to go back to the main menu">
            <a:hlinkClick r:id="rId4" action="ppaction://hlinksldjump"/>
            <a:extLst>
              <a:ext uri="{FF2B5EF4-FFF2-40B4-BE49-F238E27FC236}">
                <a16:creationId xmlns:a16="http://schemas.microsoft.com/office/drawing/2014/main" id="{500011D1-CE7F-4120-B4C5-38C1A64484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615060" y="447638"/>
            <a:ext cx="1089211" cy="1075765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71FA-E547-4CEE-BC82-2F545D6D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อาการทางกายภาพ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95935-72EE-4F3D-8F5D-582BFEC9CD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ฝันร้าย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ทานอาหารมากขึ้น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ตกใจง่าย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อาจรู้สึกราวกับว่าพวกเขาตกอยู่ในอันตรายอยู่เสมอ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ต้องคอยระวังตัวอยู่เสมอ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อาจไม่ไว้ใจคนอื่น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อาการซึมเศร้า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มีปัญหาในการจดจ่อ</a:t>
            </a:r>
            <a:endParaRPr lang="th-TH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01A7DA-0EB1-5147-92BF-4087115E161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วิธีที่จิตใจของเราโน้มน้าวเราในสิ่งที่ไม่เป็นความจริง (ใช้เพื่อเสริมสร้างความคิดและความรู้สึกเชิงลบ) </a:t>
            </a:r>
            <a:endParaRPr lang="en-US" dirty="0"/>
          </a:p>
          <a:p>
            <a:pPr marL="982980" lvl="1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บอกตัวเราเองเกี่ยวกับสิ่ง</a:t>
            </a:r>
            <a:r>
              <a:rPr lang="th-TH" dirty="0" err="1"/>
              <a:t>ต่างๆ</a:t>
            </a:r>
            <a:r>
              <a:rPr lang="th-TH" dirty="0"/>
              <a:t> ที่ฟังดูมีเหตุมีผลแต่เป็นไปเพียงแค่ทำให้เรารู้สึกแย่กับตัวเอง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h-TH" dirty="0"/>
              <a:t>ตัวอย่างเช่น ฉันมักจะล้มเหลวเมื่อได้ลองอะไรใหม่ ๆ ฉันจึงล้มเหลวในทุกสิ่งที่ฉันพยายาม” (การคิดแบบขาว หรือดำ (โพลาไรซ์) – มองเห็นสิ่ง</a:t>
            </a:r>
            <a:r>
              <a:rPr lang="th-TH" dirty="0" err="1"/>
              <a:t>ต่างๆ</a:t>
            </a:r>
            <a:r>
              <a:rPr lang="th-TH" dirty="0"/>
              <a:t> ต้องเป็นอย่างใดอย่างหนึ่งเท่านั้น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dirty="0"/>
              <a:t>“ฉันเป็นผู้แพ้และล้มเหลวอย่างแท้จริง” – การพูดครอบคลุมแบบเกินจริง </a:t>
            </a:r>
            <a:endParaRPr lang="en-US" dirty="0"/>
          </a:p>
        </p:txBody>
      </p:sp>
      <p:sp>
        <p:nvSpPr>
          <p:cNvPr id="4" name="Smiley Face 3" descr="Click smiley face to go back to the main menu">
            <a:hlinkClick r:id="rId3" action="ppaction://hlinksldjump"/>
            <a:extLst>
              <a:ext uri="{FF2B5EF4-FFF2-40B4-BE49-F238E27FC236}">
                <a16:creationId xmlns:a16="http://schemas.microsoft.com/office/drawing/2014/main" id="{7F2F7FE2-216A-4F8D-AAAF-180205106A86}"/>
              </a:ext>
            </a:extLst>
          </p:cNvPr>
          <p:cNvSpPr/>
          <p:nvPr/>
        </p:nvSpPr>
        <p:spPr>
          <a:xfrm>
            <a:off x="10615060" y="447638"/>
            <a:ext cx="1089211" cy="1075765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A41358-EC03-5344-BB57-1FC21F19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</a:t>
            </a:r>
            <a:r>
              <a:rPr lang="th-TH" sz="5400" dirty="0"/>
              <a:t>ติดต่อเรา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785465-89F7-664F-8726-F8A1949C34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A51A52-AEED-0343-A877-94C4FB0DBA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5FA1-BF73-48CE-ABD6-641C9F47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th-TH" sz="5400" dirty="0"/>
              <a:t>ค่านิยมที่เราจะใช้เป็นหลักปฏิบัติใน</a:t>
            </a:r>
            <a:r>
              <a:rPr lang="th-TH" sz="5400" dirty="0" err="1"/>
              <a:t>เวิร์กชอป</a:t>
            </a:r>
            <a:r>
              <a:rPr lang="th-TH" sz="5400" dirty="0"/>
              <a:t>นี้</a:t>
            </a:r>
            <a:endParaRPr lang="en-US" sz="5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20E936-57E6-C342-95B0-87E89BE47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0231" y="2543175"/>
            <a:ext cx="1965325" cy="1157288"/>
          </a:xfrm>
        </p:spPr>
        <p:txBody>
          <a:bodyPr anchor="ctr">
            <a:normAutofit/>
          </a:bodyPr>
          <a:lstStyle/>
          <a:p>
            <a:r>
              <a:rPr lang="th-TH" dirty="0"/>
              <a:t>เคารพในความคิดเห็นของกันและกันแม้ว่ามันจะแตกต่างจากของคุณก็ตาม</a:t>
            </a:r>
            <a:endParaRPr lang="th-TH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B63CB5-3C15-5C42-A46A-722913AC0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รับฟังซึ่งกันและกันเมื่อพวกเขากำลังแชร์ความคิดเห็น</a:t>
            </a:r>
            <a:endParaRPr lang="th-TH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5F27CB-18D4-C547-9DF3-DA76DBC3C5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/>
          </a:bodyPr>
          <a:lstStyle/>
          <a:p>
            <a:r>
              <a:rPr lang="th-TH" dirty="0"/>
              <a:t>ส่งเสริมซึ่งกันและกัน</a:t>
            </a:r>
            <a:endParaRPr lang="th-TH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8DF61-7FA9-8249-BCD6-7A644EB98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เราทุกคนจะเผชิญสิ่งนี้ไปด้วยกัน</a:t>
            </a:r>
            <a:endParaRPr lang="th-TH" sz="1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2B9496-3DED-8C49-9333-24C751047F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37407" y="4528315"/>
            <a:ext cx="2106431" cy="1158110"/>
          </a:xfrm>
        </p:spPr>
        <p:txBody>
          <a:bodyPr>
            <a:normAutofit/>
          </a:bodyPr>
          <a:lstStyle/>
          <a:p>
            <a:r>
              <a:rPr lang="th-TH" dirty="0"/>
              <a:t>มาเรียนรู้สิ่งใหม่กัน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7276-77F8-E140-B337-FE8DA6180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ที่นี่คือพื้นที่ปลอดภัยและเปิดกว้าง สิ่งที่พูดที่นี่จะไม่ถูกนำไปพูดต่อ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9474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767F-8D66-4BEE-8F36-53F6243C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การละลายพฤติกรรม:</a:t>
            </a:r>
            <a:endParaRPr lang="en-US" sz="5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CAE23C-539B-E343-B127-50FD1A751C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29654" y="4799843"/>
            <a:ext cx="4163786" cy="1343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400" dirty="0">
                <a:latin typeface="Calibri" panose="020F0502020204030204" pitchFamily="34" charset="0"/>
              </a:rPr>
              <a:t>ฉันชื่อ _____ และฉันรู้สึก (รู้สึกดี) &amp; (รู้สึกแย่) แต่ฉันก็ยัง (ข้อดี) – “สวย ยอดเยี่ยม มั่นใจ ฉลาด มีเมตตา” </a:t>
            </a:r>
            <a:endParaRPr lang="th-TH" sz="800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91B01C-02E9-8740-95A1-1248C278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873" y="4756299"/>
            <a:ext cx="4163786" cy="1343782"/>
          </a:xfrm>
        </p:spPr>
        <p:txBody>
          <a:bodyPr/>
          <a:lstStyle/>
          <a:p>
            <a:pPr marL="0" indent="0" algn="ctr">
              <a:buNone/>
            </a:pPr>
            <a:r>
              <a:rPr lang="th-TH" sz="2800" dirty="0"/>
              <a:t>  เราทุกคนพูด ( คุณ _________!) 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1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AD2B-C6B4-BF43-A351-49538003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th-TH" sz="5400" dirty="0"/>
              <a:t>เรารู้สึกอย่างไร?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EC904-D18A-EA4E-92D1-134C2E1BB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3200" dirty="0"/>
              <a:t>มาทำสมาธิกัน</a:t>
            </a:r>
            <a:r>
              <a:rPr lang="en-US" sz="3200" dirty="0"/>
              <a:t>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63C2-0DFE-B74E-AC6F-04BCFA3D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เนื้อหาอาจกระตุ้นความรู้สึก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D554-C453-C444-9510-5331784C3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h-TH" sz="3200" dirty="0"/>
              <a:t>โปรดดูแลตัวคุณเอง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3200" dirty="0"/>
              <a:t>อย่าลังเลที่จะปิดเสียง หรือออกจากห้องหากจำเป็น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3200" dirty="0"/>
              <a:t>อย่าลังเลที่จะติดต่อฉันหรือส่งข้อความถึงฉันแบบส่วนตัว หากมีความรู้สึกนั้นเกิดขึ้น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249795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AB47-1BD6-4EC5-A583-834D385C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err="1"/>
              <a:t>การทำ</a:t>
            </a:r>
            <a:r>
              <a:rPr lang="th-TH" sz="5400" dirty="0"/>
              <a:t>ร้ายทางเพศ</a:t>
            </a:r>
            <a:endParaRPr lang="en-US" sz="5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F7A44A-73D9-49F0-8564-C09C0D0058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74109"/>
              </p:ext>
            </p:extLst>
          </p:nvPr>
        </p:nvGraphicFramePr>
        <p:xfrm>
          <a:off x="838200" y="2320925"/>
          <a:ext cx="10515600" cy="385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18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6A0443-11AF-46FE-AE11-AD5FD5ACB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C6A0443-11AF-46FE-AE11-AD5FD5ACB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5F84DD-710A-4052-9F6A-F8B2D3DB5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D5F84DD-710A-4052-9F6A-F8B2D3DB5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CE0225-DBC7-443C-9E86-1D40055CD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ECE0225-DBC7-443C-9E86-1D40055CD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ED8D95-BF90-42B2-8856-EE648F9AD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7ED8D95-BF90-42B2-8856-EE648F9AD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20AD86-130D-467A-9BEA-F02785EE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1A20AD86-130D-467A-9BEA-F02785EE7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2F0FDC-FEEC-4792-8C3B-45FBEA077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B2F0FDC-FEEC-4792-8C3B-45FBEA077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5380-9CCC-4F46-B9CC-CF6D31C2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th-TH" sz="5400" dirty="0" err="1"/>
              <a:t>การทำ</a:t>
            </a:r>
            <a:r>
              <a:rPr lang="th-TH" sz="5400" dirty="0"/>
              <a:t>ร้ายทางเพศหรือการล่วงเกินทางเพศทำให้บุคคลรู้สึกอย่างไร?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8F8B-F0AB-6640-A222-0810960F17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hlinkClick r:id="rId3" action="ppaction://hlinksldjump"/>
              </a:rPr>
              <a:t>กลับไปที่การระบุความรู้สึกของคุณ </a:t>
            </a:r>
            <a:endParaRPr lang="th-TH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73434C-BAB1-1747-AB6E-5DB2BD016D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hlinkClick r:id="rId4" action="ppaction://hlinksldjump"/>
              </a:rPr>
              <a:t>อาการความรู้สึกทางกาย</a:t>
            </a:r>
            <a:endParaRPr lang="th-TH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8946F7-39BC-FA40-A6D6-881D28A0C2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68639" y="3546087"/>
            <a:ext cx="5032521" cy="1326995"/>
          </a:xfrm>
        </p:spPr>
        <p:txBody>
          <a:bodyPr>
            <a:normAutofit fontScale="92500" lnSpcReduction="10000"/>
          </a:bodyPr>
          <a:lstStyle/>
          <a:p>
            <a:r>
              <a:rPr lang="th-TH" sz="2800" dirty="0"/>
              <a:t>เพียงเพราะพวกเขาทำสิ่งต่าง ๆ เพื่อให้คุณมีความสุขไม่ได้หมายความว่าสิ่งที่พวกเขาทำกับคุณนั้นถูกต้อง มันไม่ใช่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4B72E0-20E7-7841-BA84-AA6F4FF09B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ให้บอกใครสักคนจนกว่าพวกเขาจะเชื่อคุณ / ปกป้องคุณ อย่ายอมแพ้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1437D-44CB-7945-880D-0AF7CED714D3}"/>
              </a:ext>
            </a:extLst>
          </p:cNvPr>
          <p:cNvSpPr txBox="1"/>
          <p:nvPr/>
        </p:nvSpPr>
        <p:spPr>
          <a:xfrm>
            <a:off x="8283388" y="-2294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BB72-8DC0-449E-A0F1-1604D549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(จริงหรือเท็จ) แล้วพูดคุยว่าเพราะอะไร?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5849-CCB0-4EB9-9F51-200DA381D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th-TH" sz="3200" dirty="0"/>
              <a:t>(จริงหรือเท็จ) แฟนของคุณไม่สามารถล่วงเกินทางเพศคุณได้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h-TH" sz="3200" dirty="0"/>
              <a:t>(จริงหรือเท็จ) </a:t>
            </a:r>
            <a:r>
              <a:rPr lang="th-TH" sz="3200" dirty="0" err="1"/>
              <a:t>การทำ</a:t>
            </a:r>
            <a:r>
              <a:rPr lang="th-TH" sz="3200" dirty="0"/>
              <a:t>ร้ายทางเพศเป็นเรื่องง่ายที่จะรู้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th-TH" sz="3200" dirty="0"/>
              <a:t>(จริงหรือเท็จ) ถ้าพวกเขาทำดีกับฉันในวันถัดไป นั่นหมายความว่าทุกอย่างโอเค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200" dirty="0"/>
              <a:t>(จริงหรือเท็จ) ฉันอาจฝันร้าย สะดุ้งง่าย รู้สึกอับอาย และรู้สึกผิด 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200" dirty="0"/>
              <a:t>(จริงหรือเท็จ) มันไม่ใช่ความผิดของฉัน ฉันถูกโน้มนาวให้บอกใครบางคนจนกว่าเขาจะเชื่อหรือปกป้องฉัน </a:t>
            </a:r>
          </a:p>
        </p:txBody>
      </p:sp>
      <p:sp>
        <p:nvSpPr>
          <p:cNvPr id="9" name="Oval 8" descr="False is correct">
            <a:extLst>
              <a:ext uri="{FF2B5EF4-FFF2-40B4-BE49-F238E27FC236}">
                <a16:creationId xmlns:a16="http://schemas.microsoft.com/office/drawing/2014/main" id="{C3B492B9-37D5-AD46-965C-53E78DAA5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36498" y="2458149"/>
            <a:ext cx="595912" cy="365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1" name="Oval 10" descr="False is correct">
            <a:extLst>
              <a:ext uri="{FF2B5EF4-FFF2-40B4-BE49-F238E27FC236}">
                <a16:creationId xmlns:a16="http://schemas.microsoft.com/office/drawing/2014/main" id="{0324B209-75AD-AF47-8A11-AB82977F633F}"/>
              </a:ext>
            </a:extLst>
          </p:cNvPr>
          <p:cNvSpPr/>
          <p:nvPr/>
        </p:nvSpPr>
        <p:spPr>
          <a:xfrm>
            <a:off x="2236497" y="3058631"/>
            <a:ext cx="595911" cy="395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3" name="Oval 12" descr="False is correct">
            <a:extLst>
              <a:ext uri="{FF2B5EF4-FFF2-40B4-BE49-F238E27FC236}">
                <a16:creationId xmlns:a16="http://schemas.microsoft.com/office/drawing/2014/main" id="{7FADBC65-8740-034C-B734-0833910C8B22}"/>
              </a:ext>
            </a:extLst>
          </p:cNvPr>
          <p:cNvSpPr/>
          <p:nvPr/>
        </p:nvSpPr>
        <p:spPr>
          <a:xfrm>
            <a:off x="2220448" y="3767094"/>
            <a:ext cx="595910" cy="392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5" name="Oval 14" descr="True is correct">
            <a:extLst>
              <a:ext uri="{FF2B5EF4-FFF2-40B4-BE49-F238E27FC236}">
                <a16:creationId xmlns:a16="http://schemas.microsoft.com/office/drawing/2014/main" id="{CB0962E9-8F79-EA42-AED0-BEE6F3E0BDF7}"/>
              </a:ext>
            </a:extLst>
          </p:cNvPr>
          <p:cNvSpPr/>
          <p:nvPr/>
        </p:nvSpPr>
        <p:spPr>
          <a:xfrm>
            <a:off x="1307739" y="4421474"/>
            <a:ext cx="627676" cy="3585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6" name="Oval 15" descr="True is correct">
            <a:extLst>
              <a:ext uri="{FF2B5EF4-FFF2-40B4-BE49-F238E27FC236}">
                <a16:creationId xmlns:a16="http://schemas.microsoft.com/office/drawing/2014/main" id="{56016CE3-C060-7747-A4E6-876D80A61345}"/>
              </a:ext>
            </a:extLst>
          </p:cNvPr>
          <p:cNvSpPr/>
          <p:nvPr/>
        </p:nvSpPr>
        <p:spPr>
          <a:xfrm>
            <a:off x="1307739" y="5051955"/>
            <a:ext cx="627676" cy="3585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241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D969-A11D-534A-B6FF-2998FAA7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มาพูดคุยเกี่ยวกับการยินยอม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48F6-DF11-DE4F-BE47-BC03A44703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การยินยอมมีลักษณะอย่างไร?</a:t>
            </a:r>
            <a:endParaRPr lang="th-TH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0E16C-ED4B-7443-A2BB-099FA90CA5E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อายุเท่าไหร่ที่จะให้ความยินยอมใน </a:t>
            </a:r>
            <a:r>
              <a:rPr 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MN?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8EA460-EE96-DD46-BB29-2D2FEB6A32E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การบีบบังคับให้มีการสืบพันธุ์และการบีบบังคับทางเพศ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0964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HR Workshop 5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9080</TotalTime>
  <Words>1321</Words>
  <Application>Microsoft Macintosh PowerPoint</Application>
  <PresentationFormat>Widescreen</PresentationFormat>
  <Paragraphs>112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Schoolbook</vt:lpstr>
      <vt:lpstr>Corbel</vt:lpstr>
      <vt:lpstr>HR Workshop 5</vt:lpstr>
      <vt:lpstr>เวิร์กชอป #5:  ภาพรวมการทำร้ายทางเพศ</vt:lpstr>
      <vt:lpstr>ค่านิยมที่เราจะใช้เป็นหลักปฏิบัติในเวิร์กชอปนี้</vt:lpstr>
      <vt:lpstr>การละลายพฤติกรรม:</vt:lpstr>
      <vt:lpstr>เรารู้สึกอย่างไร?</vt:lpstr>
      <vt:lpstr>เนื้อหาอาจกระตุ้นความรู้สึก</vt:lpstr>
      <vt:lpstr>การทำร้ายทางเพศ</vt:lpstr>
      <vt:lpstr>การทำร้ายทางเพศหรือการล่วงเกินทางเพศทำให้บุคคลรู้สึกอย่างไร?</vt:lpstr>
      <vt:lpstr>(จริงหรือเท็จ) แล้วพูดคุยว่าเพราะอะไร?</vt:lpstr>
      <vt:lpstr>มาพูดคุยเกี่ยวกับการยินยอม</vt:lpstr>
      <vt:lpstr>โปรดจำไว้ว่า</vt:lpstr>
      <vt:lpstr>Video: 2 minutes will change the way you think about consent</vt:lpstr>
      <vt:lpstr>การยินยอมมีลักษณะอย่างไร?</vt:lpstr>
      <vt:lpstr>อายุเท่าไหร่ที่ต้องให้ความยินยอมใน MN?</vt:lpstr>
      <vt:lpstr>การบีบบังคับให้มีการสืบพันธุ์และการบีบบังคับทางเพศ </vt:lpstr>
      <vt:lpstr>การบีบบังคับให้มีการสืบพันธุ์และการบีบบังคับทางเพศ</vt:lpstr>
      <vt:lpstr>การทำร้ายทางเพศคืออะไร?</vt:lpstr>
      <vt:lpstr>Feelings sheet</vt:lpstr>
      <vt:lpstr>อาการทางกายภาพ</vt:lpstr>
      <vt:lpstr>Contact ติดต่อเรา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#5: Sexual Assault Overview</dc:title>
  <dc:creator>cydi yang</dc:creator>
  <cp:lastModifiedBy>Pakou Khang</cp:lastModifiedBy>
  <cp:revision>81</cp:revision>
  <dcterms:created xsi:type="dcterms:W3CDTF">2020-04-20T21:25:04Z</dcterms:created>
  <dcterms:modified xsi:type="dcterms:W3CDTF">2022-03-17T20:56:14Z</dcterms:modified>
</cp:coreProperties>
</file>